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9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56000" y="454680"/>
            <a:ext cx="3167640" cy="1249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990000" y="1823760"/>
            <a:ext cx="8099640" cy="278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990000" y="4877280"/>
            <a:ext cx="8099640" cy="278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56000" y="454680"/>
            <a:ext cx="3167640" cy="1249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990000" y="1823760"/>
            <a:ext cx="3952440" cy="278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40440" y="1823760"/>
            <a:ext cx="3952440" cy="278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40440" y="4877280"/>
            <a:ext cx="3952440" cy="278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990000" y="4877280"/>
            <a:ext cx="3952440" cy="278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56000" y="454680"/>
            <a:ext cx="3167640" cy="1249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990000" y="1823760"/>
            <a:ext cx="8099640" cy="584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990000" y="1823760"/>
            <a:ext cx="8099640" cy="584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1375920" y="1823400"/>
            <a:ext cx="7327080" cy="584604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1375920" y="1823400"/>
            <a:ext cx="7327080" cy="58460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3456000" y="454680"/>
            <a:ext cx="3167640" cy="1249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990000" y="1823760"/>
            <a:ext cx="8099640" cy="58460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56000" y="454680"/>
            <a:ext cx="3167640" cy="1249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990000" y="1823760"/>
            <a:ext cx="8099640" cy="584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56000" y="454680"/>
            <a:ext cx="3167640" cy="1249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990000" y="1823760"/>
            <a:ext cx="3952440" cy="584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40440" y="1823760"/>
            <a:ext cx="3952440" cy="584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456000" y="454680"/>
            <a:ext cx="3167640" cy="1249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3456000" y="454680"/>
            <a:ext cx="3167640" cy="5795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56000" y="454680"/>
            <a:ext cx="3167640" cy="1249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990000" y="1823760"/>
            <a:ext cx="3952440" cy="278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990000" y="4877280"/>
            <a:ext cx="3952440" cy="278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40440" y="1823760"/>
            <a:ext cx="3952440" cy="584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456000" y="454680"/>
            <a:ext cx="3167640" cy="1249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990000" y="1823760"/>
            <a:ext cx="3952440" cy="58460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40440" y="1823760"/>
            <a:ext cx="3952440" cy="278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40440" y="4877280"/>
            <a:ext cx="3952440" cy="278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3456000" y="454680"/>
            <a:ext cx="3167640" cy="1249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990000" y="1823760"/>
            <a:ext cx="3952440" cy="278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40440" y="1823760"/>
            <a:ext cx="3952440" cy="278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990000" y="4877280"/>
            <a:ext cx="8099640" cy="278820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oogle Shape;6;p1" descr=""/>
          <p:cNvPicPr/>
          <p:nvPr/>
        </p:nvPicPr>
        <p:blipFill>
          <a:blip r:embed="rId2"/>
          <a:stretch/>
        </p:blipFill>
        <p:spPr>
          <a:xfrm>
            <a:off x="0" y="4320"/>
            <a:ext cx="10079280" cy="7555320"/>
          </a:xfrm>
          <a:prstGeom prst="rect">
            <a:avLst/>
          </a:prstGeom>
          <a:ln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3456000" y="454680"/>
            <a:ext cx="3167640" cy="12499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90000" y="1823760"/>
            <a:ext cx="8099640" cy="58460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1800" spc="-1">
                <a:latin typeface="Arial"/>
              </a:rPr>
              <a:t>Pulse para editar el formato de esquema del texto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s-ES" sz="1800" spc="-1">
                <a:latin typeface="Arial"/>
              </a:rPr>
              <a:t>Segundo nivel del esquema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1800" spc="-1">
                <a:latin typeface="Arial"/>
              </a:rPr>
              <a:t>Tercer nivel del esquema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s-ES" sz="1800" spc="-1">
                <a:latin typeface="Arial"/>
              </a:rPr>
              <a:t>Cuarto nivel del esquema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1800" spc="-1">
                <a:latin typeface="Arial"/>
              </a:rPr>
              <a:t>Quinto nivel del esquema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1800" spc="-1">
                <a:latin typeface="Arial"/>
              </a:rPr>
              <a:t>Sexto nivel del esquema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s-ES" sz="1800" spc="-1">
                <a:latin typeface="Arial"/>
              </a:rPr>
              <a:t>Séptimo nivel del esquema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468360" y="315000"/>
            <a:ext cx="9071280" cy="5624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ABORDAJE PSICOEMOCIONAL</a:t>
            </a: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 ENFERMEDADES CRONICAS Y AGUDAS</a:t>
            </a: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Lic. Ps. Nara de los Santos</a:t>
            </a: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junio, 2024</a:t>
            </a:r>
            <a:endParaRPr/>
          </a:p>
        </p:txBody>
      </p:sp>
    </p:spTree>
  </p:cSld>
  <p:transition spd="med">
    <p:fade thruBlk="true"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167;p36" descr=""/>
          <p:cNvPicPr/>
          <p:nvPr/>
        </p:nvPicPr>
        <p:blipFill>
          <a:blip r:embed="rId1"/>
          <a:stretch/>
        </p:blipFill>
        <p:spPr>
          <a:xfrm>
            <a:off x="-1080000" y="901800"/>
            <a:ext cx="11024640" cy="629784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172;p37" descr=""/>
          <p:cNvPicPr/>
          <p:nvPr/>
        </p:nvPicPr>
        <p:blipFill>
          <a:blip r:embed="rId1"/>
          <a:stretch/>
        </p:blipFill>
        <p:spPr>
          <a:xfrm>
            <a:off x="-180000" y="180000"/>
            <a:ext cx="10413000" cy="6779520"/>
          </a:xfrm>
          <a:prstGeom prst="rect">
            <a:avLst/>
          </a:prstGeom>
          <a:ln>
            <a:noFill/>
          </a:ln>
        </p:spPr>
      </p:pic>
      <p:sp>
        <p:nvSpPr>
          <p:cNvPr id="52" name="CustomShape 1"/>
          <p:cNvSpPr/>
          <p:nvPr/>
        </p:nvSpPr>
        <p:spPr>
          <a:xfrm>
            <a:off x="3240000" y="4140000"/>
            <a:ext cx="3599640" cy="1800000"/>
          </a:xfrm>
          <a:custGeom>
            <a:avLst/>
            <a:gdLst/>
            <a:ahLst/>
            <a:rect l="l" t="t" r="r" b="b"/>
            <a:pathLst>
              <a:path w="10002" h="5003">
                <a:moveTo>
                  <a:pt x="0" y="317"/>
                </a:moveTo>
                <a:lnTo>
                  <a:pt x="10001" y="0"/>
                </a:lnTo>
                <a:moveTo>
                  <a:pt x="0" y="5002"/>
                </a:moveTo>
                <a:lnTo>
                  <a:pt x="10001" y="3730"/>
                </a:lnTo>
              </a:path>
            </a:pathLst>
          </a:custGeom>
          <a:gradFill>
            <a:gsLst>
              <a:gs pos="0">
                <a:srgbClr val="ff3333"/>
              </a:gs>
              <a:gs pos="100000">
                <a:srgbClr val="ffff66"/>
              </a:gs>
            </a:gsLst>
            <a:lin ang="5400000"/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7160" bIns="47160" anchor="ctr" anchorCtr="1"/>
          <a:p>
            <a:pPr>
              <a:lnSpc>
                <a:spcPct val="100000"/>
              </a:lnSpc>
            </a:pPr>
            <a:r>
              <a:rPr lang="es-E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Black"/>
                <a:ea typeface="Arial Black"/>
              </a:rPr>
              <a:t>DIAGNÓSTICO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1"/>
          <p:cNvSpPr/>
          <p:nvPr/>
        </p:nvSpPr>
        <p:spPr>
          <a:xfrm>
            <a:off x="3456000" y="479880"/>
            <a:ext cx="3167640" cy="11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DUELO</a:t>
            </a:r>
            <a:endParaRPr/>
          </a:p>
        </p:txBody>
      </p:sp>
      <p:sp>
        <p:nvSpPr>
          <p:cNvPr id="54" name="CustomShape 2"/>
          <p:cNvSpPr/>
          <p:nvPr/>
        </p:nvSpPr>
        <p:spPr>
          <a:xfrm>
            <a:off x="504000" y="1769040"/>
            <a:ext cx="907128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Font typeface="Noto Sans Symbols"/>
              <a:buChar char="◆"/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Pérdida de la salud</a:t>
            </a:r>
            <a:endParaRPr/>
          </a:p>
          <a:p>
            <a:pPr marL="432000" indent="-323640">
              <a:lnSpc>
                <a:spcPct val="100000"/>
              </a:lnSpc>
              <a:buFont typeface="Noto Sans Symbols"/>
              <a:buChar char="◆"/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Funcionalidad</a:t>
            </a:r>
            <a:endParaRPr/>
          </a:p>
          <a:p>
            <a:pPr marL="432000" indent="-323640">
              <a:lnSpc>
                <a:spcPct val="100000"/>
              </a:lnSpc>
              <a:buFont typeface="Noto Sans Symbols"/>
              <a:buChar char="◆"/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Independencia</a:t>
            </a:r>
            <a:endParaRPr/>
          </a:p>
          <a:p>
            <a:pPr marL="432000" indent="-323640">
              <a:lnSpc>
                <a:spcPct val="100000"/>
              </a:lnSpc>
              <a:buFont typeface="Noto Sans Symbols"/>
              <a:buChar char="◆"/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Identidad previa al individuo</a:t>
            </a:r>
            <a:endParaRPr/>
          </a:p>
          <a:p>
            <a:pPr marL="432000" indent="-323640">
              <a:lnSpc>
                <a:spcPct val="100000"/>
              </a:lnSpc>
              <a:buFont typeface="Noto Sans Symbols"/>
              <a:buChar char="◆"/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Cambios de hábitos</a:t>
            </a:r>
            <a:endParaRPr/>
          </a:p>
          <a:p>
            <a:pPr marL="432000" indent="-323640">
              <a:lnSpc>
                <a:spcPct val="100000"/>
              </a:lnSpc>
              <a:buFont typeface="Noto Sans Symbols"/>
              <a:buChar char="◆"/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Rutina</a:t>
            </a:r>
            <a:endParaRPr/>
          </a:p>
          <a:p>
            <a:pPr marL="432000" indent="-323640">
              <a:lnSpc>
                <a:spcPct val="100000"/>
              </a:lnSpc>
              <a:buFont typeface="Noto Sans Symbols"/>
              <a:buChar char="◆"/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Restricciones  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184;p39" descr=""/>
          <p:cNvPicPr/>
          <p:nvPr/>
        </p:nvPicPr>
        <p:blipFill>
          <a:blip r:embed="rId1"/>
          <a:stretch/>
        </p:blipFill>
        <p:spPr>
          <a:xfrm>
            <a:off x="360000" y="180000"/>
            <a:ext cx="5039640" cy="3527280"/>
          </a:xfrm>
          <a:prstGeom prst="rect">
            <a:avLst/>
          </a:prstGeom>
          <a:ln>
            <a:noFill/>
          </a:ln>
        </p:spPr>
      </p:pic>
      <p:pic>
        <p:nvPicPr>
          <p:cNvPr id="56" name="Google Shape;185;p39" descr=""/>
          <p:cNvPicPr/>
          <p:nvPr/>
        </p:nvPicPr>
        <p:blipFill>
          <a:blip r:embed="rId2"/>
          <a:stretch/>
        </p:blipFill>
        <p:spPr>
          <a:xfrm>
            <a:off x="360000" y="3840120"/>
            <a:ext cx="4499640" cy="2999520"/>
          </a:xfrm>
          <a:prstGeom prst="rect">
            <a:avLst/>
          </a:prstGeom>
          <a:ln>
            <a:noFill/>
          </a:ln>
        </p:spPr>
      </p:pic>
      <p:pic>
        <p:nvPicPr>
          <p:cNvPr id="57" name="Google Shape;186;p39" descr=""/>
          <p:cNvPicPr/>
          <p:nvPr/>
        </p:nvPicPr>
        <p:blipFill>
          <a:blip r:embed="rId3"/>
          <a:stretch/>
        </p:blipFill>
        <p:spPr>
          <a:xfrm>
            <a:off x="5210640" y="2340000"/>
            <a:ext cx="4509000" cy="25398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3456000" y="479880"/>
            <a:ext cx="3167640" cy="11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ETAPAS</a:t>
            </a:r>
            <a:endParaRPr/>
          </a:p>
        </p:txBody>
      </p:sp>
      <p:pic>
        <p:nvPicPr>
          <p:cNvPr id="59" name="Google Shape;192;p40" descr=""/>
          <p:cNvPicPr/>
          <p:nvPr/>
        </p:nvPicPr>
        <p:blipFill>
          <a:blip r:embed="rId1"/>
          <a:stretch/>
        </p:blipFill>
        <p:spPr>
          <a:xfrm>
            <a:off x="142920" y="1800000"/>
            <a:ext cx="9783000" cy="41396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197;p41" descr=""/>
          <p:cNvPicPr/>
          <p:nvPr/>
        </p:nvPicPr>
        <p:blipFill>
          <a:blip r:embed="rId1"/>
          <a:stretch/>
        </p:blipFill>
        <p:spPr>
          <a:xfrm>
            <a:off x="1440000" y="540000"/>
            <a:ext cx="7019640" cy="701964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720000" y="232560"/>
            <a:ext cx="9071280" cy="855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s-ES" sz="33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Reconocimiento y validación del duelo</a:t>
            </a:r>
            <a:r>
              <a:rPr b="1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_</a:t>
            </a: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emociones de duelo del paciente y sus familiares. </a:t>
            </a:r>
            <a:r>
              <a:rPr b="1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Aceptar</a:t>
            </a: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que es normal sentir tristeza, ira, frustración y ansiedad  frente a una enfermedad crónica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es-ES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Evaluación psicológica y emocional</a:t>
            </a:r>
            <a:r>
              <a:rPr b="1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_</a:t>
            </a: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Realizar evaluaciones periódicas para identificar signos de duelo complicado, depresión, ansiedad u otros problemas emocionales que puedan requerir intervención adicional.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900000" y="900000"/>
            <a:ext cx="8675280" cy="533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b="1" lang="es-ES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Apoyo emocional y acompañamiento</a:t>
            </a: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Escucha activa</a:t>
            </a: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Empatía</a:t>
            </a: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Acompañamiento en el proceso de adaptación Este apoyo puede ser brindado por enfermeros, psicólogos, trabajadores sociales y otros profesionales de la salud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Terapia Psicológica</a:t>
            </a:r>
            <a:endParaRPr/>
          </a:p>
          <a:p>
            <a:pPr>
              <a:lnSpc>
                <a:spcPct val="100000"/>
              </a:lnSpc>
            </a:pPr>
            <a:r>
              <a:rPr b="1" lang="es-ES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Grupos de apoyo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3456000" y="454680"/>
            <a:ext cx="3949920" cy="1149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ENFERMEDAD AGUDA</a:t>
            </a:r>
            <a:endParaRPr/>
          </a:p>
        </p:txBody>
      </p:sp>
      <p:sp>
        <p:nvSpPr>
          <p:cNvPr id="64" name="CustomShape 2"/>
          <p:cNvSpPr/>
          <p:nvPr/>
        </p:nvSpPr>
        <p:spPr>
          <a:xfrm>
            <a:off x="900360" y="1812240"/>
            <a:ext cx="8279640" cy="52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Experiencia abrumadora</a:t>
            </a: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Intensa tanto para el paciente como para sus familiares. </a:t>
            </a: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Las enfermedades agudas que se desarrollan rápidamente y pueden ser potencialmente mortales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3456000" y="454680"/>
            <a:ext cx="3167640" cy="124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6" name="CustomShape 2"/>
          <p:cNvSpPr/>
          <p:nvPr/>
        </p:nvSpPr>
        <p:spPr>
          <a:xfrm>
            <a:off x="990000" y="1823760"/>
            <a:ext cx="8099640" cy="58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67" name="Google Shape;220;p45" descr=""/>
          <p:cNvPicPr/>
          <p:nvPr/>
        </p:nvPicPr>
        <p:blipFill>
          <a:blip r:embed="rId1"/>
          <a:stretch/>
        </p:blipFill>
        <p:spPr>
          <a:xfrm>
            <a:off x="1284480" y="1080000"/>
            <a:ext cx="6095160" cy="456192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2542680" y="142200"/>
            <a:ext cx="5443560" cy="187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s-ES" sz="4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ABORDAJE PSICOEMOCIONAL</a:t>
            </a:r>
            <a:endParaRPr/>
          </a:p>
        </p:txBody>
      </p:sp>
      <p:sp>
        <p:nvSpPr>
          <p:cNvPr id="39" name="CustomShape 2"/>
          <p:cNvSpPr/>
          <p:nvPr/>
        </p:nvSpPr>
        <p:spPr>
          <a:xfrm>
            <a:off x="990000" y="1823760"/>
            <a:ext cx="8099640" cy="58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Estrategias y técnicas utilizadas para tratar y mejorar la salud emocional y psicológica de una persona</a:t>
            </a: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Multidimensional</a:t>
            </a: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Individual</a:t>
            </a:r>
            <a:endParaRPr/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966600" y="900000"/>
            <a:ext cx="9035280" cy="525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EL ABORDAJE EMOCIONAL</a:t>
            </a: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                                                 </a:t>
            </a: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AGUDO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Atención inmediata y comprensiva para ayudar a los afectados a enfrentar el estrés y la incertidumbre. </a:t>
            </a: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Intervenciones en crisis</a:t>
            </a:r>
            <a:endParaRPr/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INDIVIDUALIDAD DEL DUELO</a:t>
            </a:r>
            <a:endParaRPr/>
          </a:p>
        </p:txBody>
      </p:sp>
      <p:sp>
        <p:nvSpPr>
          <p:cNvPr id="70" name="CustomShape 2"/>
          <p:cNvSpPr/>
          <p:nvPr/>
        </p:nvSpPr>
        <p:spPr>
          <a:xfrm>
            <a:off x="1009080" y="1803240"/>
            <a:ext cx="907128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Diferente etapa</a:t>
            </a: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Intensidad </a:t>
            </a: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Duración del duelo</a:t>
            </a:r>
            <a:endParaRPr/>
          </a:p>
          <a:p>
            <a:pPr>
              <a:lnSpc>
                <a:spcPct val="100000"/>
              </a:lnSpc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Recaídas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Shape 1"/>
          <p:cNvSpPr txBox="1"/>
          <p:nvPr/>
        </p:nvSpPr>
        <p:spPr>
          <a:xfrm>
            <a:off x="2611080" y="454680"/>
            <a:ext cx="4012920" cy="1166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es-ES" sz="322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PREVENCIÓN </a:t>
            </a:r>
            <a:r>
              <a:rPr b="1" lang="es-ES" sz="322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1" lang="es-ES" sz="322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 </a:t>
            </a:r>
            <a:r>
              <a:rPr b="1" lang="es-ES" sz="322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
</a:t>
            </a:r>
            <a:r>
              <a:rPr b="1" lang="es-ES" sz="3229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MORTALIDAD</a:t>
            </a:r>
            <a:endParaRPr/>
          </a:p>
        </p:txBody>
      </p:sp>
      <p:sp>
        <p:nvSpPr>
          <p:cNvPr id="72" name="TextShape 2"/>
          <p:cNvSpPr txBox="1"/>
          <p:nvPr/>
        </p:nvSpPr>
        <p:spPr>
          <a:xfrm>
            <a:off x="938520" y="1621080"/>
            <a:ext cx="7877880" cy="52063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endParaRPr/>
          </a:p>
          <a:p>
            <a:pPr marL="457200" indent="-431280">
              <a:lnSpc>
                <a:spcPct val="150000"/>
              </a:lnSpc>
              <a:buFont typeface="Arial"/>
              <a:buChar char="●"/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Visitas domiciliarias</a:t>
            </a:r>
            <a:endParaRPr/>
          </a:p>
          <a:p>
            <a:pPr marL="457200" indent="-431280">
              <a:lnSpc>
                <a:spcPct val="150000"/>
              </a:lnSpc>
              <a:buFont typeface="Arial"/>
              <a:buChar char="●"/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Inclusión de la familia en el compromiso al tratamiento </a:t>
            </a:r>
            <a:endParaRPr/>
          </a:p>
          <a:p>
            <a:pPr>
              <a:lnSpc>
                <a:spcPct val="150000"/>
              </a:lnSpc>
            </a:pPr>
            <a:endParaRPr/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Shape 1"/>
          <p:cNvSpPr txBox="1"/>
          <p:nvPr/>
        </p:nvSpPr>
        <p:spPr>
          <a:xfrm>
            <a:off x="3456000" y="454680"/>
            <a:ext cx="3167640" cy="1249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endParaRPr/>
          </a:p>
        </p:txBody>
      </p:sp>
      <p:sp>
        <p:nvSpPr>
          <p:cNvPr id="74" name="TextShape 2"/>
          <p:cNvSpPr txBox="1"/>
          <p:nvPr/>
        </p:nvSpPr>
        <p:spPr>
          <a:xfrm>
            <a:off x="990000" y="1823760"/>
            <a:ext cx="8099640" cy="5846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/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“</a:t>
            </a: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Temas de salud: Enfermedades crónicas”. Organización Mundial de la Salud / Web en español. [Internet]. [Consultado 10 abr 2019]. Disponible en: </a:t>
            </a:r>
            <a:r>
              <a:rPr lang="es-ES" sz="18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http://www.who.int/topics/chronic_diseases/es/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Documento de consenso atención al paciente con enfermedades crónicas. Grupo de Trabajo de la Sociedad Española de Medicina Interna (SEMI) y la Sociedad Española de Medicina Familiar y Comunitaria (semFYC). [Internet]. 2011 [Consultado 10 abr 2019]. Disponible en: http://www.samfyc.es/pdf/boletin/2011%20semFYC%20SEMI%2 0DocConsenso%20AtencionPacienteEnfCronicas.pdf 4. Informe sobre la situación mundial de las enfermedad</a:t>
            </a:r>
            <a:endParaRPr/>
          </a:p>
          <a:p>
            <a:pPr>
              <a:lnSpc>
                <a:spcPct val="100000"/>
              </a:lnSpc>
            </a:pPr>
            <a:r>
              <a:rPr lang="es-E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Organización Mundial de la Salud - ENT Perfiles de países, 2018. [Consultado 15 abr 2019]. [Internet]. Disponible en: https://www.who.int/nmh/countries/esp_es.pdf?ua=1  </a:t>
            </a:r>
            <a:endParaRPr/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3456000" y="454680"/>
            <a:ext cx="3167640" cy="124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CustomShape 2"/>
          <p:cNvSpPr/>
          <p:nvPr/>
        </p:nvSpPr>
        <p:spPr>
          <a:xfrm>
            <a:off x="1143720" y="1874880"/>
            <a:ext cx="5886720" cy="172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</a:pPr>
            <a:r>
              <a:rPr lang="es-ES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MUCHAS GRACIAS!!!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3456000" y="454680"/>
            <a:ext cx="3167640" cy="124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ENFERMEDAD</a:t>
            </a:r>
            <a:endParaRPr/>
          </a:p>
        </p:txBody>
      </p:sp>
      <p:sp>
        <p:nvSpPr>
          <p:cNvPr id="41" name="CustomShape 2"/>
          <p:cNvSpPr/>
          <p:nvPr/>
        </p:nvSpPr>
        <p:spPr>
          <a:xfrm>
            <a:off x="990000" y="1823760"/>
            <a:ext cx="8099640" cy="58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232200">
              <a:lnSpc>
                <a:spcPct val="150000"/>
              </a:lnSpc>
            </a:pPr>
            <a:endParaRPr/>
          </a:p>
          <a:p>
            <a:pPr marL="432000" indent="-323640">
              <a:lnSpc>
                <a:spcPct val="150000"/>
              </a:lnSpc>
              <a:buFont typeface="Noto Sans Symbols"/>
              <a:buChar char="⮚"/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PRE DIAGNOSTICO</a:t>
            </a:r>
            <a:endParaRPr/>
          </a:p>
          <a:p>
            <a:pPr marL="432000" indent="-323640">
              <a:lnSpc>
                <a:spcPct val="150000"/>
              </a:lnSpc>
              <a:buFont typeface="Noto Sans Symbols"/>
              <a:buChar char="⮚"/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DIAGNOSTICO</a:t>
            </a:r>
            <a:endParaRPr/>
          </a:p>
          <a:p>
            <a:pPr marL="432000" indent="-323640">
              <a:lnSpc>
                <a:spcPct val="150000"/>
              </a:lnSpc>
              <a:buFont typeface="Noto Sans Symbols"/>
              <a:buChar char="⮚"/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TRATAMIENTO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135;p30" descr=""/>
          <p:cNvPicPr/>
          <p:nvPr/>
        </p:nvPicPr>
        <p:blipFill>
          <a:blip r:embed="rId1"/>
          <a:stretch/>
        </p:blipFill>
        <p:spPr>
          <a:xfrm>
            <a:off x="585000" y="1080000"/>
            <a:ext cx="5039640" cy="2879640"/>
          </a:xfrm>
          <a:prstGeom prst="rect">
            <a:avLst/>
          </a:prstGeom>
          <a:ln>
            <a:noFill/>
          </a:ln>
        </p:spPr>
      </p:pic>
      <p:pic>
        <p:nvPicPr>
          <p:cNvPr id="43" name="Google Shape;136;p30" descr=""/>
          <p:cNvPicPr/>
          <p:nvPr/>
        </p:nvPicPr>
        <p:blipFill>
          <a:blip r:embed="rId2"/>
          <a:stretch/>
        </p:blipFill>
        <p:spPr>
          <a:xfrm>
            <a:off x="3772440" y="4035600"/>
            <a:ext cx="5047200" cy="345060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lang="es-E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RESPUESTAS EMOCIONALES</a:t>
            </a:r>
            <a:endParaRPr/>
          </a:p>
        </p:txBody>
      </p:sp>
      <p:sp>
        <p:nvSpPr>
          <p:cNvPr id="45" name="CustomShape 2"/>
          <p:cNvSpPr/>
          <p:nvPr/>
        </p:nvSpPr>
        <p:spPr>
          <a:xfrm>
            <a:off x="990000" y="1823760"/>
            <a:ext cx="8099640" cy="58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ffffff"/>
              </a:buClr>
              <a:buFont typeface="Noto Sans Symbols"/>
              <a:buChar char="●"/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ANGUSTIA: Emoción intensa de inquietud o malestar, a menudo se asocia con ansiedad, miedo, preocupación</a:t>
            </a: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Font typeface="Noto Sans Symbols"/>
              <a:buChar char="●"/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Se manifiesta de forma física y emocional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147;p32" descr=""/>
          <p:cNvPicPr/>
          <p:nvPr/>
        </p:nvPicPr>
        <p:blipFill>
          <a:blip r:embed="rId1"/>
          <a:stretch/>
        </p:blipFill>
        <p:spPr>
          <a:xfrm>
            <a:off x="496080" y="1620000"/>
            <a:ext cx="9943560" cy="521964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540000" y="1735200"/>
            <a:ext cx="9071280" cy="438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ffffff"/>
              </a:buClr>
              <a:buFont typeface="Noto Sans Symbols"/>
              <a:buChar char="●"/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ANSIEDAD: </a:t>
            </a:r>
            <a:r>
              <a:rPr b="1"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respuesta natural,</a:t>
            </a: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sensación de miedo o aprensión sobre lo que está por venir</a:t>
            </a:r>
            <a:endParaRPr/>
          </a:p>
          <a:p>
            <a:pPr marL="432000" indent="-232200">
              <a:lnSpc>
                <a:spcPct val="100000"/>
              </a:lnSpc>
            </a:pP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Font typeface="Noto Sans Symbols"/>
              <a:buChar char="●"/>
            </a:pPr>
            <a:r>
              <a:rPr lang="es-ES" sz="3200" spc="-1" strike="noStrike">
                <a:solidFill>
                  <a:srgbClr val="ff3333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Deja de ser saludable cuando pasa a ser contsante a abrumadora</a:t>
            </a:r>
            <a:endParaRPr/>
          </a:p>
          <a:p>
            <a:pPr marL="432000" indent="-232200">
              <a:lnSpc>
                <a:spcPct val="100000"/>
              </a:lnSpc>
            </a:pP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Font typeface="Noto Sans Symbols"/>
              <a:buChar char="●"/>
            </a:pPr>
            <a:r>
              <a:rPr lang="es-E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Mas prolongada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157;p34" descr=""/>
          <p:cNvPicPr/>
          <p:nvPr/>
        </p:nvPicPr>
        <p:blipFill>
          <a:blip r:embed="rId1"/>
          <a:stretch/>
        </p:blipFill>
        <p:spPr>
          <a:xfrm>
            <a:off x="164160" y="540000"/>
            <a:ext cx="9737640" cy="647964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990000" y="1823760"/>
            <a:ext cx="8099640" cy="5846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 marL="432000" indent="-323640">
              <a:lnSpc>
                <a:spcPct val="100000"/>
              </a:lnSpc>
              <a:buClr>
                <a:srgbClr val="ffffff"/>
              </a:buClr>
              <a:buFont typeface="Noto Sans Symbols"/>
              <a:buChar char="●"/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ENOJO: Emoción de injusticia, frustración amenaza</a:t>
            </a:r>
            <a:endParaRPr/>
          </a:p>
          <a:p>
            <a:pPr marL="432000" indent="-232200">
              <a:lnSpc>
                <a:spcPct val="100000"/>
              </a:lnSpc>
            </a:pPr>
            <a:endParaRPr/>
          </a:p>
          <a:p>
            <a:pPr marL="432000" indent="-323640">
              <a:lnSpc>
                <a:spcPct val="100000"/>
              </a:lnSpc>
              <a:buClr>
                <a:srgbClr val="ffffff"/>
              </a:buClr>
              <a:buFont typeface="Noto Sans Symbols"/>
              <a:buChar char="●"/>
            </a:pPr>
            <a:r>
              <a:rPr lang="es-ES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Fuerza motivadora para el cambio positivo y la resolución de problemas 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Application>LibreOffice/5.0.1.2$Windows_x86 LibreOffice_project/81898c9f5c0d43f3473ba111d7b351050be20261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language>es-ES</dc:language>
  <cp:revision>0</cp:revision>
</cp:coreProperties>
</file>