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8" r:id="rId3"/>
    <p:sldId id="294" r:id="rId4"/>
    <p:sldId id="258" r:id="rId5"/>
    <p:sldId id="259" r:id="rId6"/>
    <p:sldId id="274" r:id="rId7"/>
    <p:sldId id="275" r:id="rId8"/>
    <p:sldId id="277" r:id="rId9"/>
    <p:sldId id="262" r:id="rId10"/>
    <p:sldId id="263" r:id="rId11"/>
    <p:sldId id="268" r:id="rId12"/>
    <p:sldId id="269" r:id="rId13"/>
    <p:sldId id="270" r:id="rId14"/>
    <p:sldId id="271" r:id="rId15"/>
    <p:sldId id="276" r:id="rId16"/>
    <p:sldId id="278" r:id="rId17"/>
    <p:sldId id="284" r:id="rId18"/>
    <p:sldId id="283" r:id="rId19"/>
    <p:sldId id="272" r:id="rId20"/>
    <p:sldId id="280" r:id="rId21"/>
    <p:sldId id="281" r:id="rId22"/>
    <p:sldId id="282" r:id="rId23"/>
    <p:sldId id="285" r:id="rId24"/>
    <p:sldId id="287" r:id="rId25"/>
    <p:sldId id="289" r:id="rId26"/>
    <p:sldId id="290" r:id="rId27"/>
    <p:sldId id="292" r:id="rId28"/>
    <p:sldId id="291" r:id="rId29"/>
    <p:sldId id="293" r:id="rId30"/>
    <p:sldId id="29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4660"/>
  </p:normalViewPr>
  <p:slideViewPr>
    <p:cSldViewPr snapToGrid="0">
      <p:cViewPr varScale="1">
        <p:scale>
          <a:sx n="48" d="100"/>
          <a:sy n="48" d="100"/>
        </p:scale>
        <p:origin x="6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google.com/url?sa=i&amp;url=https%3A%2F%2Fwww.alamy.es%2Fimagenes%2Fpulmones-sanos.html&amp;psig=AOvVaw0VtpKKfC896kVjj4jiA6iG&amp;ust=1715644336226000&amp;source=images&amp;cd=vfe&amp;opi=89978449&amp;ved=0CBAQjRxqFwoTCKDixb2niYYDFQAAAAAdAAAAABA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20E62-F964-487E-BC9D-BE2E7C8F8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1227051" cy="3717759"/>
          </a:xfrm>
        </p:spPr>
        <p:txBody>
          <a:bodyPr/>
          <a:lstStyle/>
          <a:p>
            <a:r>
              <a:rPr lang="es-MX" dirty="0"/>
              <a:t>Intercambio gaseoso</a:t>
            </a:r>
            <a:br>
              <a:rPr lang="es-MX" dirty="0"/>
            </a:br>
            <a:r>
              <a:rPr lang="es-MX" dirty="0"/>
              <a:t>insuficiencia respiratoria </a:t>
            </a:r>
            <a:br>
              <a:rPr lang="es-MX" dirty="0"/>
            </a:br>
            <a:r>
              <a:rPr lang="es-MX" dirty="0"/>
              <a:t>oxigenoterapia</a:t>
            </a:r>
            <a:br>
              <a:rPr lang="es-MX" dirty="0"/>
            </a:br>
            <a:endParaRPr lang="es-UY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E98D35-B387-4D77-B025-34A8B17B2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5474" y="4764505"/>
            <a:ext cx="5775158" cy="1026695"/>
          </a:xfrm>
        </p:spPr>
        <p:txBody>
          <a:bodyPr/>
          <a:lstStyle/>
          <a:p>
            <a:r>
              <a:rPr lang="es-MX" dirty="0" err="1">
                <a:solidFill>
                  <a:schemeClr val="tx1"/>
                </a:solidFill>
              </a:rPr>
              <a:t>Dr</a:t>
            </a:r>
            <a:r>
              <a:rPr lang="es-MX" dirty="0">
                <a:solidFill>
                  <a:schemeClr val="tx1"/>
                </a:solidFill>
              </a:rPr>
              <a:t> Mario Zabolewicz</a:t>
            </a:r>
            <a:endParaRPr lang="es-U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843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D258CD-87BB-403A-9CC3-94305322B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719754"/>
            <a:ext cx="8534400" cy="327464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LA V</a:t>
            </a:r>
            <a:r>
              <a:rPr kumimoji="1" lang="es-ES_tradnl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</a:t>
            </a: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AUMENTA DE VERTICE A BASE</a:t>
            </a: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LA Q AUMENTA DE VERTICE A BASE </a:t>
            </a: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LA Q ES &lt; QUE LA V</a:t>
            </a:r>
            <a:r>
              <a:rPr kumimoji="1" lang="es-ES_tradnl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</a:t>
            </a: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EN EL VERTICE</a:t>
            </a: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LA Q ES &gt; QUE LA V</a:t>
            </a:r>
            <a:r>
              <a:rPr kumimoji="1" lang="es-ES_tradnl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</a:t>
            </a: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EN LA BASE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336109-6A53-4BA1-A67D-EE09E6395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684868"/>
          </a:xfrm>
        </p:spPr>
        <p:txBody>
          <a:bodyPr/>
          <a:lstStyle/>
          <a:p>
            <a:r>
              <a:rPr kumimoji="1" lang="es-ES_tradnl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DISTRIBUCION DE LA V</a:t>
            </a:r>
            <a:r>
              <a:rPr kumimoji="1" lang="es-ES_tradnl" sz="4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</a:t>
            </a:r>
            <a:r>
              <a:rPr kumimoji="1" lang="es-ES_tradnl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Y LA Q</a:t>
            </a:r>
            <a:endParaRPr kumimoji="1" lang="es-ES" sz="4000" b="1" baseline="-250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43583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0EEEC-A937-4E62-91AF-65E1576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3D4B12-9439-4CB4-BA4B-CF6CC7D032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B0DC38-9CBA-4996-805F-08D75B6FB8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45B32C-DD18-4C75-871C-5C89C8702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48" y="1462102"/>
            <a:ext cx="3779561" cy="707886"/>
          </a:xfrm>
          <a:prstGeom prst="rect">
            <a:avLst/>
          </a:prstGeom>
          <a:noFill/>
          <a:ln w="9525">
            <a:solidFill>
              <a:srgbClr val="FCF8E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DISMINUCION DE RELACION V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/Q</a:t>
            </a:r>
          </a:p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/Q&lt;1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CF4A460E-65BD-4257-847D-99F80B073ACD}"/>
              </a:ext>
            </a:extLst>
          </p:cNvPr>
          <p:cNvGrpSpPr>
            <a:grpSpLocks/>
          </p:cNvGrpSpPr>
          <p:nvPr/>
        </p:nvGrpSpPr>
        <p:grpSpPr bwMode="auto">
          <a:xfrm>
            <a:off x="3298860" y="1100152"/>
            <a:ext cx="2895600" cy="3048000"/>
            <a:chOff x="1632" y="1104"/>
            <a:chExt cx="1824" cy="1920"/>
          </a:xfrm>
          <a:solidFill>
            <a:schemeClr val="accent6">
              <a:lumMod val="75000"/>
            </a:schemeClr>
          </a:solidFill>
        </p:grpSpPr>
        <p:sp>
          <p:nvSpPr>
            <p:cNvPr id="7" name="Oval 4">
              <a:extLst>
                <a:ext uri="{FF2B5EF4-FFF2-40B4-BE49-F238E27FC236}">
                  <a16:creationId xmlns:a16="http://schemas.microsoft.com/office/drawing/2014/main" id="{D33332EE-68D8-4F4B-80D0-E433A9AAE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208"/>
              <a:ext cx="852" cy="816"/>
            </a:xfrm>
            <a:prstGeom prst="ellipse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" name="Oval 5">
              <a:extLst>
                <a:ext uri="{FF2B5EF4-FFF2-40B4-BE49-F238E27FC236}">
                  <a16:creationId xmlns:a16="http://schemas.microsoft.com/office/drawing/2014/main" id="{03C481A3-E714-473B-BD21-18144F63B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4" y="2208"/>
              <a:ext cx="852" cy="816"/>
            </a:xfrm>
            <a:prstGeom prst="ellipse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6F492309-894D-4BFF-A4A6-571011CE74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2380">
              <a:off x="2170" y="1765"/>
              <a:ext cx="288" cy="720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684A7D3C-132C-4F79-8F87-F48F44125F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872500">
              <a:off x="2605" y="1765"/>
              <a:ext cx="288" cy="720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CA63D234-E7F0-49B3-9A4F-2E37222F7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0" y="1104"/>
              <a:ext cx="384" cy="864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2" name="Line 12">
            <a:extLst>
              <a:ext uri="{FF2B5EF4-FFF2-40B4-BE49-F238E27FC236}">
                <a16:creationId xmlns:a16="http://schemas.microsoft.com/office/drawing/2014/main" id="{A3031673-693C-44AA-94B7-ECC886BADD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6660" y="795352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E644B420-A48E-4CB4-8EAC-0DDCD26AC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6885" y="414352"/>
            <a:ext cx="1490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/>
              <a:t>O</a:t>
            </a:r>
            <a:r>
              <a:rPr lang="es-ES_tradnl" b="1" baseline="-25000"/>
              <a:t>2</a:t>
            </a:r>
            <a:r>
              <a:rPr lang="es-ES_tradnl" b="1"/>
              <a:t> = 21%</a:t>
            </a:r>
            <a:endParaRPr lang="es-ES" b="1"/>
          </a:p>
        </p:txBody>
      </p:sp>
      <p:grpSp>
        <p:nvGrpSpPr>
          <p:cNvPr id="14" name="Group 43">
            <a:extLst>
              <a:ext uri="{FF2B5EF4-FFF2-40B4-BE49-F238E27FC236}">
                <a16:creationId xmlns:a16="http://schemas.microsoft.com/office/drawing/2014/main" id="{54CE705E-761F-4060-82A4-4AB572D74799}"/>
              </a:ext>
            </a:extLst>
          </p:cNvPr>
          <p:cNvGrpSpPr>
            <a:grpSpLocks/>
          </p:cNvGrpSpPr>
          <p:nvPr/>
        </p:nvGrpSpPr>
        <p:grpSpPr bwMode="auto">
          <a:xfrm>
            <a:off x="4894302" y="3078177"/>
            <a:ext cx="1262063" cy="728663"/>
            <a:chOff x="2577" y="2362"/>
            <a:chExt cx="795" cy="459"/>
          </a:xfrm>
        </p:grpSpPr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289AFA90-86A1-42A6-9B39-B32E172AF2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2" y="2362"/>
              <a:ext cx="7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=100</a:t>
              </a:r>
              <a:endParaRPr lang="es-ES" sz="1800" b="1"/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0EF2B7BC-58AE-4916-B89D-78B3C75BA7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7" y="2590"/>
              <a:ext cx="7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CO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=40</a:t>
              </a:r>
              <a:endParaRPr lang="es-ES" sz="1800" b="1"/>
            </a:p>
          </p:txBody>
        </p:sp>
      </p:grpSp>
      <p:sp>
        <p:nvSpPr>
          <p:cNvPr id="17" name="Text Box 16">
            <a:extLst>
              <a:ext uri="{FF2B5EF4-FFF2-40B4-BE49-F238E27FC236}">
                <a16:creationId xmlns:a16="http://schemas.microsoft.com/office/drawing/2014/main" id="{01E6C1B6-94AD-4BA7-9F4D-A656DA9EC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60" y="3081352"/>
            <a:ext cx="1095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800" b="1"/>
              <a:t>P</a:t>
            </a:r>
            <a:r>
              <a:rPr lang="es-ES_tradnl" sz="1800" b="1" baseline="-25000"/>
              <a:t>A</a:t>
            </a:r>
            <a:r>
              <a:rPr lang="es-ES_tradnl" sz="1800" b="1"/>
              <a:t>O</a:t>
            </a:r>
            <a:r>
              <a:rPr lang="es-ES_tradnl" sz="1800" b="1" baseline="-25000"/>
              <a:t>2</a:t>
            </a:r>
            <a:r>
              <a:rPr lang="es-ES_tradnl" sz="1800" b="1"/>
              <a:t>=50</a:t>
            </a:r>
            <a:endParaRPr lang="es-ES" sz="1800" b="1"/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4A45E8E0-4E75-47F3-8FC6-250B89300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3148" y="3462352"/>
            <a:ext cx="1387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800" b="1"/>
              <a:t>P</a:t>
            </a:r>
            <a:r>
              <a:rPr lang="es-ES_tradnl" sz="1800" b="1" baseline="-25000"/>
              <a:t>A</a:t>
            </a:r>
            <a:r>
              <a:rPr lang="es-ES_tradnl" sz="1800" b="1"/>
              <a:t>CO</a:t>
            </a:r>
            <a:r>
              <a:rPr lang="es-ES_tradnl" sz="1800" b="1" baseline="-25000"/>
              <a:t>2</a:t>
            </a:r>
            <a:r>
              <a:rPr lang="es-ES_tradnl" sz="1800" b="1"/>
              <a:t>=100</a:t>
            </a:r>
            <a:endParaRPr lang="es-ES" sz="1800" b="1"/>
          </a:p>
        </p:txBody>
      </p:sp>
      <p:grpSp>
        <p:nvGrpSpPr>
          <p:cNvPr id="19" name="Group 45">
            <a:extLst>
              <a:ext uri="{FF2B5EF4-FFF2-40B4-BE49-F238E27FC236}">
                <a16:creationId xmlns:a16="http://schemas.microsoft.com/office/drawing/2014/main" id="{3C0ED51C-2CDF-4883-98A6-808390F99596}"/>
              </a:ext>
            </a:extLst>
          </p:cNvPr>
          <p:cNvGrpSpPr>
            <a:grpSpLocks/>
          </p:cNvGrpSpPr>
          <p:nvPr/>
        </p:nvGrpSpPr>
        <p:grpSpPr bwMode="auto">
          <a:xfrm>
            <a:off x="1946310" y="4205302"/>
            <a:ext cx="6096000" cy="1295400"/>
            <a:chOff x="720" y="3072"/>
            <a:chExt cx="3840" cy="816"/>
          </a:xfrm>
        </p:grpSpPr>
        <p:grpSp>
          <p:nvGrpSpPr>
            <p:cNvPr id="20" name="Group 44">
              <a:extLst>
                <a:ext uri="{FF2B5EF4-FFF2-40B4-BE49-F238E27FC236}">
                  <a16:creationId xmlns:a16="http://schemas.microsoft.com/office/drawing/2014/main" id="{E8DF15F2-8D43-4625-8CE9-9C818A9744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3072"/>
              <a:ext cx="3840" cy="816"/>
              <a:chOff x="720" y="3072"/>
              <a:chExt cx="3840" cy="816"/>
            </a:xfrm>
          </p:grpSpPr>
          <p:grpSp>
            <p:nvGrpSpPr>
              <p:cNvPr id="22" name="Group 28">
                <a:extLst>
                  <a:ext uri="{FF2B5EF4-FFF2-40B4-BE49-F238E27FC236}">
                    <a16:creationId xmlns:a16="http://schemas.microsoft.com/office/drawing/2014/main" id="{8D34F02C-0272-4675-8713-35C5708DB8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32" y="3072"/>
                <a:ext cx="1776" cy="816"/>
                <a:chOff x="1248" y="1248"/>
                <a:chExt cx="1776" cy="816"/>
              </a:xfrm>
            </p:grpSpPr>
            <p:sp>
              <p:nvSpPr>
                <p:cNvPr id="26" name="AutoShape 29">
                  <a:extLst>
                    <a:ext uri="{FF2B5EF4-FFF2-40B4-BE49-F238E27FC236}">
                      <a16:creationId xmlns:a16="http://schemas.microsoft.com/office/drawing/2014/main" id="{8A9B1980-67C4-46FB-B633-16840674D5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1248"/>
                  <a:ext cx="1008" cy="816"/>
                </a:xfrm>
                <a:custGeom>
                  <a:avLst/>
                  <a:gdLst>
                    <a:gd name="G0" fmla="+- 54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00"/>
                    <a:gd name="G18" fmla="*/ 54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54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54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700 w 21600"/>
                    <a:gd name="T15" fmla="*/ 10800 h 21600"/>
                    <a:gd name="T16" fmla="*/ 10800 w 21600"/>
                    <a:gd name="T17" fmla="*/ 5400 h 21600"/>
                    <a:gd name="T18" fmla="*/ 189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solidFill>
                    <a:srgbClr val="02C8F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27" name="AutoShape 30">
                  <a:extLst>
                    <a:ext uri="{FF2B5EF4-FFF2-40B4-BE49-F238E27FC236}">
                      <a16:creationId xmlns:a16="http://schemas.microsoft.com/office/drawing/2014/main" id="{FA77A80F-E858-4A71-810A-BEC87BACC0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16" y="1248"/>
                  <a:ext cx="1008" cy="816"/>
                </a:xfrm>
                <a:custGeom>
                  <a:avLst/>
                  <a:gdLst>
                    <a:gd name="G0" fmla="+- 54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00"/>
                    <a:gd name="G18" fmla="*/ 54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54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54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700 w 21600"/>
                    <a:gd name="T15" fmla="*/ 10800 h 21600"/>
                    <a:gd name="T16" fmla="*/ 10800 w 21600"/>
                    <a:gd name="T17" fmla="*/ 5400 h 21600"/>
                    <a:gd name="T18" fmla="*/ 189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solidFill>
                    <a:srgbClr val="02C8F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sp>
            <p:nvSpPr>
              <p:cNvPr id="23" name="AutoShape 31">
                <a:extLst>
                  <a:ext uri="{FF2B5EF4-FFF2-40B4-BE49-F238E27FC236}">
                    <a16:creationId xmlns:a16="http://schemas.microsoft.com/office/drawing/2014/main" id="{1D24251B-CDEC-4DB0-9614-309CAFAC88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632" y="3072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4" name="Rectangle 34">
                <a:extLst>
                  <a:ext uri="{FF2B5EF4-FFF2-40B4-BE49-F238E27FC236}">
                    <a16:creationId xmlns:a16="http://schemas.microsoft.com/office/drawing/2014/main" id="{52EB1BAD-2FA8-4C1C-B642-F10C84A3A7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360"/>
                <a:ext cx="1432" cy="336"/>
              </a:xfrm>
              <a:prstGeom prst="rect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5" name="Rectangle 33">
                <a:extLst>
                  <a:ext uri="{FF2B5EF4-FFF2-40B4-BE49-F238E27FC236}">
                    <a16:creationId xmlns:a16="http://schemas.microsoft.com/office/drawing/2014/main" id="{8D3E4A14-9DAF-4E31-A3FF-D3FC862FEB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0"/>
                <a:ext cx="1200" cy="336"/>
              </a:xfrm>
              <a:prstGeom prst="rect">
                <a:avLst/>
              </a:prstGeom>
              <a:gradFill rotWithShape="0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21" name="AutoShape 32">
              <a:extLst>
                <a:ext uri="{FF2B5EF4-FFF2-40B4-BE49-F238E27FC236}">
                  <a16:creationId xmlns:a16="http://schemas.microsoft.com/office/drawing/2014/main" id="{9AF4B78D-439B-4440-A26B-ED87B8DA8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072"/>
              <a:ext cx="1008" cy="816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rgbClr val="D94A23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8" name="Text Box 35">
            <a:extLst>
              <a:ext uri="{FF2B5EF4-FFF2-40B4-BE49-F238E27FC236}">
                <a16:creationId xmlns:a16="http://schemas.microsoft.com/office/drawing/2014/main" id="{D20F2961-4C08-4459-B7DA-2BFE74D7A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260" y="4719652"/>
            <a:ext cx="1785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800" b="1"/>
              <a:t>PvO</a:t>
            </a:r>
            <a:r>
              <a:rPr lang="es-ES_tradnl" sz="1800" b="1" baseline="-25000"/>
              <a:t>2</a:t>
            </a:r>
            <a:r>
              <a:rPr lang="es-ES_tradnl" sz="1800" b="1"/>
              <a:t>=40 (75%)</a:t>
            </a:r>
            <a:endParaRPr lang="es-ES" sz="1800" b="1"/>
          </a:p>
        </p:txBody>
      </p:sp>
      <p:sp>
        <p:nvSpPr>
          <p:cNvPr id="29" name="Text Box 36">
            <a:extLst>
              <a:ext uri="{FF2B5EF4-FFF2-40B4-BE49-F238E27FC236}">
                <a16:creationId xmlns:a16="http://schemas.microsoft.com/office/drawing/2014/main" id="{213D4A58-0F7C-4402-A913-ED6DBA86E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60" y="5092715"/>
            <a:ext cx="17859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ES_tradnl" sz="1800" b="1"/>
              <a:t>PcO</a:t>
            </a:r>
            <a:r>
              <a:rPr lang="es-ES_tradnl" sz="1800" b="1" baseline="-25000"/>
              <a:t>2</a:t>
            </a:r>
            <a:r>
              <a:rPr lang="es-ES_tradnl" sz="1800" b="1"/>
              <a:t>=50 (84%)</a:t>
            </a:r>
            <a:endParaRPr lang="es-ES" sz="1800" b="1"/>
          </a:p>
        </p:txBody>
      </p:sp>
      <p:sp>
        <p:nvSpPr>
          <p:cNvPr id="30" name="Text Box 37">
            <a:extLst>
              <a:ext uri="{FF2B5EF4-FFF2-40B4-BE49-F238E27FC236}">
                <a16:creationId xmlns:a16="http://schemas.microsoft.com/office/drawing/2014/main" id="{45755211-8E43-4FFE-9782-845C4508C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7110" y="4281502"/>
            <a:ext cx="19129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ES_tradnl" sz="1800" b="1"/>
              <a:t>PcO</a:t>
            </a:r>
            <a:r>
              <a:rPr lang="es-ES_tradnl" sz="1800" b="1" baseline="-25000"/>
              <a:t>2</a:t>
            </a:r>
            <a:r>
              <a:rPr lang="es-ES_tradnl" sz="1800" b="1"/>
              <a:t>=100 (99%)</a:t>
            </a:r>
            <a:endParaRPr lang="es-ES" sz="1800" b="1"/>
          </a:p>
        </p:txBody>
      </p:sp>
      <p:sp>
        <p:nvSpPr>
          <p:cNvPr id="31" name="Text Box 38">
            <a:extLst>
              <a:ext uri="{FF2B5EF4-FFF2-40B4-BE49-F238E27FC236}">
                <a16:creationId xmlns:a16="http://schemas.microsoft.com/office/drawing/2014/main" id="{7A602C4D-C781-4642-B5C9-8127683FD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73" y="4697427"/>
            <a:ext cx="1785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800" b="1"/>
              <a:t>PaO</a:t>
            </a:r>
            <a:r>
              <a:rPr lang="es-ES_tradnl" sz="1800" b="1" baseline="-25000"/>
              <a:t>2</a:t>
            </a:r>
            <a:r>
              <a:rPr lang="es-ES_tradnl" sz="1800" b="1"/>
              <a:t>=65 (92%)</a:t>
            </a:r>
            <a:endParaRPr lang="es-ES" sz="1800" b="1"/>
          </a:p>
        </p:txBody>
      </p:sp>
      <p:grpSp>
        <p:nvGrpSpPr>
          <p:cNvPr id="32" name="Group 47">
            <a:extLst>
              <a:ext uri="{FF2B5EF4-FFF2-40B4-BE49-F238E27FC236}">
                <a16:creationId xmlns:a16="http://schemas.microsoft.com/office/drawing/2014/main" id="{A9CC5DD0-F187-4169-8C94-5DD287BFC7B8}"/>
              </a:ext>
            </a:extLst>
          </p:cNvPr>
          <p:cNvGrpSpPr>
            <a:grpSpLocks/>
          </p:cNvGrpSpPr>
          <p:nvPr/>
        </p:nvGrpSpPr>
        <p:grpSpPr bwMode="auto">
          <a:xfrm>
            <a:off x="4079910" y="2300302"/>
            <a:ext cx="762000" cy="685800"/>
            <a:chOff x="2064" y="1872"/>
            <a:chExt cx="480" cy="432"/>
          </a:xfrm>
        </p:grpSpPr>
        <p:grpSp>
          <p:nvGrpSpPr>
            <p:cNvPr id="33" name="Group 42">
              <a:extLst>
                <a:ext uri="{FF2B5EF4-FFF2-40B4-BE49-F238E27FC236}">
                  <a16:creationId xmlns:a16="http://schemas.microsoft.com/office/drawing/2014/main" id="{DD549D9E-FA0F-4633-8259-24986573C0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58" y="1881"/>
              <a:ext cx="261" cy="320"/>
              <a:chOff x="2158" y="1881"/>
              <a:chExt cx="261" cy="320"/>
            </a:xfrm>
          </p:grpSpPr>
          <p:sp>
            <p:nvSpPr>
              <p:cNvPr id="35" name="AutoShape 10">
                <a:extLst>
                  <a:ext uri="{FF2B5EF4-FFF2-40B4-BE49-F238E27FC236}">
                    <a16:creationId xmlns:a16="http://schemas.microsoft.com/office/drawing/2014/main" id="{1B9BE3BC-4750-4DD0-90BE-99D06DC51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473624">
                <a:off x="2088" y="1951"/>
                <a:ext cx="248" cy="108"/>
              </a:xfrm>
              <a:prstGeom prst="flowChartMerge">
                <a:avLst/>
              </a:prstGeom>
              <a:solidFill>
                <a:srgbClr val="BB6C03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" name="AutoShape 11">
                <a:extLst>
                  <a:ext uri="{FF2B5EF4-FFF2-40B4-BE49-F238E27FC236}">
                    <a16:creationId xmlns:a16="http://schemas.microsoft.com/office/drawing/2014/main" id="{3C09D20C-FC79-475F-A38B-1A11EF43F7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819917" flipH="1">
                <a:off x="2267" y="2049"/>
                <a:ext cx="194" cy="110"/>
              </a:xfrm>
              <a:prstGeom prst="flowChartMerge">
                <a:avLst/>
              </a:prstGeom>
              <a:solidFill>
                <a:srgbClr val="BB6C03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34" name="Oval 40">
              <a:extLst>
                <a:ext uri="{FF2B5EF4-FFF2-40B4-BE49-F238E27FC236}">
                  <a16:creationId xmlns:a16="http://schemas.microsoft.com/office/drawing/2014/main" id="{6B2C29DC-5125-464A-B66E-C541B0338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872"/>
              <a:ext cx="480" cy="432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690274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7880AC-FEDE-4CD7-9BBD-6CD032303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2BB720-744C-4704-BDF8-75B59BAC93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28B0BE-34CD-4777-B05A-B1523644E7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87ED1E54-82A5-4E60-BEBB-7ED161654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910" y="1909786"/>
            <a:ext cx="3779561" cy="707886"/>
          </a:xfrm>
          <a:prstGeom prst="rect">
            <a:avLst/>
          </a:prstGeom>
          <a:noFill/>
          <a:ln w="9525">
            <a:solidFill>
              <a:srgbClr val="FCF8E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DISMINUCION DE RELACION V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/Q</a:t>
            </a:r>
          </a:p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/Q &lt; 1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6" name="Group 16">
            <a:extLst>
              <a:ext uri="{FF2B5EF4-FFF2-40B4-BE49-F238E27FC236}">
                <a16:creationId xmlns:a16="http://schemas.microsoft.com/office/drawing/2014/main" id="{26EF8C95-914D-477B-B9D4-039401467C62}"/>
              </a:ext>
            </a:extLst>
          </p:cNvPr>
          <p:cNvGrpSpPr>
            <a:grpSpLocks/>
          </p:cNvGrpSpPr>
          <p:nvPr/>
        </p:nvGrpSpPr>
        <p:grpSpPr bwMode="auto">
          <a:xfrm>
            <a:off x="3195672" y="1700236"/>
            <a:ext cx="2895600" cy="3048000"/>
            <a:chOff x="1632" y="1104"/>
            <a:chExt cx="1824" cy="1920"/>
          </a:xfrm>
          <a:solidFill>
            <a:schemeClr val="accent6">
              <a:lumMod val="75000"/>
            </a:schemeClr>
          </a:solidFill>
        </p:grpSpPr>
        <p:sp>
          <p:nvSpPr>
            <p:cNvPr id="7" name="Oval 17">
              <a:extLst>
                <a:ext uri="{FF2B5EF4-FFF2-40B4-BE49-F238E27FC236}">
                  <a16:creationId xmlns:a16="http://schemas.microsoft.com/office/drawing/2014/main" id="{5BE30C0D-BCFB-468F-A4C0-E8D5BF76A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208"/>
              <a:ext cx="852" cy="816"/>
            </a:xfrm>
            <a:prstGeom prst="ellipse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" name="Oval 18">
              <a:extLst>
                <a:ext uri="{FF2B5EF4-FFF2-40B4-BE49-F238E27FC236}">
                  <a16:creationId xmlns:a16="http://schemas.microsoft.com/office/drawing/2014/main" id="{7F361CAC-D1A4-4B84-B177-42CEFAE79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4" y="2208"/>
              <a:ext cx="852" cy="816"/>
            </a:xfrm>
            <a:prstGeom prst="ellipse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" name="Rectangle 19">
              <a:extLst>
                <a:ext uri="{FF2B5EF4-FFF2-40B4-BE49-F238E27FC236}">
                  <a16:creationId xmlns:a16="http://schemas.microsoft.com/office/drawing/2014/main" id="{F0D3DBB4-C3C8-44AD-A0D7-D365763A26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2380">
              <a:off x="2170" y="1765"/>
              <a:ext cx="288" cy="720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" name="Rectangle 20">
              <a:extLst>
                <a:ext uri="{FF2B5EF4-FFF2-40B4-BE49-F238E27FC236}">
                  <a16:creationId xmlns:a16="http://schemas.microsoft.com/office/drawing/2014/main" id="{44AB94EF-0633-4748-9330-4B6A87EA99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872500">
              <a:off x="2605" y="1765"/>
              <a:ext cx="288" cy="720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" name="Rectangle 21">
              <a:extLst>
                <a:ext uri="{FF2B5EF4-FFF2-40B4-BE49-F238E27FC236}">
                  <a16:creationId xmlns:a16="http://schemas.microsoft.com/office/drawing/2014/main" id="{D11D3564-BE37-4605-A10A-22B26CA34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0" y="1104"/>
              <a:ext cx="384" cy="864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2" name="Group 43">
            <a:extLst>
              <a:ext uri="{FF2B5EF4-FFF2-40B4-BE49-F238E27FC236}">
                <a16:creationId xmlns:a16="http://schemas.microsoft.com/office/drawing/2014/main" id="{850EE5C6-2F21-46B8-8B1C-3D82D13F8840}"/>
              </a:ext>
            </a:extLst>
          </p:cNvPr>
          <p:cNvGrpSpPr>
            <a:grpSpLocks/>
          </p:cNvGrpSpPr>
          <p:nvPr/>
        </p:nvGrpSpPr>
        <p:grpSpPr bwMode="auto">
          <a:xfrm>
            <a:off x="4791110" y="3678261"/>
            <a:ext cx="1262062" cy="728663"/>
            <a:chOff x="2577" y="2362"/>
            <a:chExt cx="795" cy="459"/>
          </a:xfrm>
        </p:grpSpPr>
        <p:sp>
          <p:nvSpPr>
            <p:cNvPr id="13" name="Text Box 26">
              <a:extLst>
                <a:ext uri="{FF2B5EF4-FFF2-40B4-BE49-F238E27FC236}">
                  <a16:creationId xmlns:a16="http://schemas.microsoft.com/office/drawing/2014/main" id="{819BC2D2-A079-41AF-8D9F-C3B3744343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2" y="2362"/>
              <a:ext cx="7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=675</a:t>
              </a:r>
              <a:endParaRPr lang="es-ES" sz="1800" b="1"/>
            </a:p>
          </p:txBody>
        </p:sp>
        <p:sp>
          <p:nvSpPr>
            <p:cNvPr id="14" name="Text Box 27">
              <a:extLst>
                <a:ext uri="{FF2B5EF4-FFF2-40B4-BE49-F238E27FC236}">
                  <a16:creationId xmlns:a16="http://schemas.microsoft.com/office/drawing/2014/main" id="{91AE32CA-71E8-49EB-915D-A065C9497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7" y="2590"/>
              <a:ext cx="7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CO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=30</a:t>
              </a:r>
              <a:endParaRPr lang="es-ES" sz="1800" b="1"/>
            </a:p>
          </p:txBody>
        </p:sp>
      </p:grpSp>
      <p:grpSp>
        <p:nvGrpSpPr>
          <p:cNvPr id="15" name="Group 47">
            <a:extLst>
              <a:ext uri="{FF2B5EF4-FFF2-40B4-BE49-F238E27FC236}">
                <a16:creationId xmlns:a16="http://schemas.microsoft.com/office/drawing/2014/main" id="{26E1D5B5-A5B3-43BE-9805-540EE1BC34CC}"/>
              </a:ext>
            </a:extLst>
          </p:cNvPr>
          <p:cNvGrpSpPr>
            <a:grpSpLocks/>
          </p:cNvGrpSpPr>
          <p:nvPr/>
        </p:nvGrpSpPr>
        <p:grpSpPr bwMode="auto">
          <a:xfrm>
            <a:off x="3209960" y="3681436"/>
            <a:ext cx="1387475" cy="747713"/>
            <a:chOff x="1581" y="2364"/>
            <a:chExt cx="874" cy="471"/>
          </a:xfrm>
        </p:grpSpPr>
        <p:sp>
          <p:nvSpPr>
            <p:cNvPr id="16" name="Text Box 28">
              <a:extLst>
                <a:ext uri="{FF2B5EF4-FFF2-40B4-BE49-F238E27FC236}">
                  <a16:creationId xmlns:a16="http://schemas.microsoft.com/office/drawing/2014/main" id="{10D958D2-3EE9-4C2E-989E-1B2E0D2587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0" y="2364"/>
              <a:ext cx="7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=590</a:t>
              </a:r>
              <a:endParaRPr lang="es-ES" sz="1800" b="1"/>
            </a:p>
          </p:txBody>
        </p:sp>
        <p:sp>
          <p:nvSpPr>
            <p:cNvPr id="17" name="Text Box 29">
              <a:extLst>
                <a:ext uri="{FF2B5EF4-FFF2-40B4-BE49-F238E27FC236}">
                  <a16:creationId xmlns:a16="http://schemas.microsoft.com/office/drawing/2014/main" id="{86177B10-5609-47F7-8547-9962CA7B45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1" y="2604"/>
              <a:ext cx="8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CO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=100</a:t>
              </a:r>
              <a:endParaRPr lang="es-ES" sz="1800" b="1"/>
            </a:p>
          </p:txBody>
        </p:sp>
      </p:grpSp>
      <p:grpSp>
        <p:nvGrpSpPr>
          <p:cNvPr id="18" name="Group 44">
            <a:extLst>
              <a:ext uri="{FF2B5EF4-FFF2-40B4-BE49-F238E27FC236}">
                <a16:creationId xmlns:a16="http://schemas.microsoft.com/office/drawing/2014/main" id="{F59CA02B-4B7F-4C28-998D-99F09EBC0045}"/>
              </a:ext>
            </a:extLst>
          </p:cNvPr>
          <p:cNvGrpSpPr>
            <a:grpSpLocks/>
          </p:cNvGrpSpPr>
          <p:nvPr/>
        </p:nvGrpSpPr>
        <p:grpSpPr bwMode="auto">
          <a:xfrm>
            <a:off x="1843122" y="4805386"/>
            <a:ext cx="6096000" cy="1295400"/>
            <a:chOff x="720" y="3072"/>
            <a:chExt cx="3840" cy="816"/>
          </a:xfrm>
        </p:grpSpPr>
        <p:grpSp>
          <p:nvGrpSpPr>
            <p:cNvPr id="19" name="Group 30">
              <a:extLst>
                <a:ext uri="{FF2B5EF4-FFF2-40B4-BE49-F238E27FC236}">
                  <a16:creationId xmlns:a16="http://schemas.microsoft.com/office/drawing/2014/main" id="{040A6297-FB71-4E55-85CF-5DD5785CBC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3072"/>
              <a:ext cx="1776" cy="816"/>
              <a:chOff x="1248" y="1248"/>
              <a:chExt cx="1776" cy="816"/>
            </a:xfrm>
          </p:grpSpPr>
          <p:sp>
            <p:nvSpPr>
              <p:cNvPr id="24" name="AutoShape 31">
                <a:extLst>
                  <a:ext uri="{FF2B5EF4-FFF2-40B4-BE49-F238E27FC236}">
                    <a16:creationId xmlns:a16="http://schemas.microsoft.com/office/drawing/2014/main" id="{AAF608D1-7489-40E5-B788-BB5B6F9AB7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1248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rgbClr val="FF3300"/>
                  </a:gs>
                </a:gsLst>
                <a:lin ang="0" scaled="1"/>
              </a:gradFill>
              <a:ln w="9525">
                <a:solidFill>
                  <a:srgbClr val="02C8F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5" name="AutoShape 32">
                <a:extLst>
                  <a:ext uri="{FF2B5EF4-FFF2-40B4-BE49-F238E27FC236}">
                    <a16:creationId xmlns:a16="http://schemas.microsoft.com/office/drawing/2014/main" id="{CC267999-35B8-4BE9-A8E3-5BA52BB1F0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016" y="1248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rgbClr val="FF3300"/>
                  </a:gs>
                </a:gsLst>
                <a:lin ang="0" scaled="1"/>
              </a:gradFill>
              <a:ln w="9525">
                <a:solidFill>
                  <a:srgbClr val="02C8F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20" name="AutoShape 33">
              <a:extLst>
                <a:ext uri="{FF2B5EF4-FFF2-40B4-BE49-F238E27FC236}">
                  <a16:creationId xmlns:a16="http://schemas.microsoft.com/office/drawing/2014/main" id="{F8E39BEC-C609-4F4C-8AE9-C48000B8632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632" y="3072"/>
              <a:ext cx="1008" cy="816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" name="Rectangle 34">
              <a:extLst>
                <a:ext uri="{FF2B5EF4-FFF2-40B4-BE49-F238E27FC236}">
                  <a16:creationId xmlns:a16="http://schemas.microsoft.com/office/drawing/2014/main" id="{84151F1A-1A3E-4478-95E8-8EE4E747B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360"/>
              <a:ext cx="1432" cy="336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2" name="Rectangle 35">
              <a:extLst>
                <a:ext uri="{FF2B5EF4-FFF2-40B4-BE49-F238E27FC236}">
                  <a16:creationId xmlns:a16="http://schemas.microsoft.com/office/drawing/2014/main" id="{5C9AB695-539F-41BC-88B6-A429EB2EE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3360"/>
              <a:ext cx="1200" cy="336"/>
            </a:xfrm>
            <a:prstGeom prst="rect">
              <a:avLst/>
            </a:pr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3" name="AutoShape 36">
              <a:extLst>
                <a:ext uri="{FF2B5EF4-FFF2-40B4-BE49-F238E27FC236}">
                  <a16:creationId xmlns:a16="http://schemas.microsoft.com/office/drawing/2014/main" id="{B9221D4A-91F9-4843-9167-9ECD5314E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072"/>
              <a:ext cx="1008" cy="816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rgbClr val="D94A23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6" name="Text Box 38">
            <a:extLst>
              <a:ext uri="{FF2B5EF4-FFF2-40B4-BE49-F238E27FC236}">
                <a16:creationId xmlns:a16="http://schemas.microsoft.com/office/drawing/2014/main" id="{EB1FDF25-4651-4BFB-81F3-85D1847E8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485" y="5719786"/>
            <a:ext cx="18494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ES_tradnl" sz="1800" b="1"/>
              <a:t>PcO</a:t>
            </a:r>
            <a:r>
              <a:rPr lang="es-ES_tradnl" sz="1800" b="1" baseline="-25000"/>
              <a:t>2</a:t>
            </a:r>
            <a:r>
              <a:rPr lang="es-ES_tradnl" sz="1800" b="1"/>
              <a:t>=590(99%)</a:t>
            </a:r>
            <a:endParaRPr lang="es-ES" sz="1800" b="1"/>
          </a:p>
        </p:txBody>
      </p:sp>
      <p:sp>
        <p:nvSpPr>
          <p:cNvPr id="27" name="Text Box 39">
            <a:extLst>
              <a:ext uri="{FF2B5EF4-FFF2-40B4-BE49-F238E27FC236}">
                <a16:creationId xmlns:a16="http://schemas.microsoft.com/office/drawing/2014/main" id="{1598556C-DF67-4256-82E3-C4BBD5C40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6622" y="4903811"/>
            <a:ext cx="18494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ES_tradnl" sz="1800" b="1"/>
              <a:t>PcO</a:t>
            </a:r>
            <a:r>
              <a:rPr lang="es-ES_tradnl" sz="1800" b="1" baseline="-25000"/>
              <a:t>2</a:t>
            </a:r>
            <a:r>
              <a:rPr lang="es-ES_tradnl" sz="1800" b="1"/>
              <a:t>=675(99%)</a:t>
            </a:r>
            <a:endParaRPr lang="es-ES" sz="1800" b="1"/>
          </a:p>
        </p:txBody>
      </p:sp>
      <p:sp>
        <p:nvSpPr>
          <p:cNvPr id="28" name="Text Box 40">
            <a:extLst>
              <a:ext uri="{FF2B5EF4-FFF2-40B4-BE49-F238E27FC236}">
                <a16:creationId xmlns:a16="http://schemas.microsoft.com/office/drawing/2014/main" id="{4523A362-232B-47A0-B418-577AC78DC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5572" y="5338786"/>
            <a:ext cx="1849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800" b="1"/>
              <a:t>PaO</a:t>
            </a:r>
            <a:r>
              <a:rPr lang="es-ES_tradnl" sz="1800" b="1" baseline="-25000"/>
              <a:t>2</a:t>
            </a:r>
            <a:r>
              <a:rPr lang="es-ES_tradnl" sz="1800" b="1"/>
              <a:t>=600(99%)</a:t>
            </a:r>
            <a:endParaRPr lang="es-ES" sz="1800" b="1"/>
          </a:p>
        </p:txBody>
      </p:sp>
      <p:grpSp>
        <p:nvGrpSpPr>
          <p:cNvPr id="29" name="Group 45">
            <a:extLst>
              <a:ext uri="{FF2B5EF4-FFF2-40B4-BE49-F238E27FC236}">
                <a16:creationId xmlns:a16="http://schemas.microsoft.com/office/drawing/2014/main" id="{5A33B317-D5DE-4F57-AE03-5448AF6A043C}"/>
              </a:ext>
            </a:extLst>
          </p:cNvPr>
          <p:cNvGrpSpPr>
            <a:grpSpLocks/>
          </p:cNvGrpSpPr>
          <p:nvPr/>
        </p:nvGrpSpPr>
        <p:grpSpPr bwMode="auto">
          <a:xfrm>
            <a:off x="3957672" y="2881336"/>
            <a:ext cx="762000" cy="685800"/>
            <a:chOff x="2052" y="1860"/>
            <a:chExt cx="480" cy="432"/>
          </a:xfrm>
        </p:grpSpPr>
        <p:sp>
          <p:nvSpPr>
            <p:cNvPr id="30" name="AutoShape 22">
              <a:extLst>
                <a:ext uri="{FF2B5EF4-FFF2-40B4-BE49-F238E27FC236}">
                  <a16:creationId xmlns:a16="http://schemas.microsoft.com/office/drawing/2014/main" id="{90C29320-9B20-48B3-AE30-52E42E0909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473624">
              <a:off x="2099" y="1971"/>
              <a:ext cx="200" cy="108"/>
            </a:xfrm>
            <a:prstGeom prst="flowChartMerge">
              <a:avLst/>
            </a:prstGeom>
            <a:solidFill>
              <a:srgbClr val="BB6C03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" name="AutoShape 23">
              <a:extLst>
                <a:ext uri="{FF2B5EF4-FFF2-40B4-BE49-F238E27FC236}">
                  <a16:creationId xmlns:a16="http://schemas.microsoft.com/office/drawing/2014/main" id="{3A8EFD2C-35CD-43DD-8E73-D06123CAD3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819917" flipH="1">
              <a:off x="2267" y="2049"/>
              <a:ext cx="194" cy="110"/>
            </a:xfrm>
            <a:prstGeom prst="flowChartMerge">
              <a:avLst/>
            </a:prstGeom>
            <a:solidFill>
              <a:srgbClr val="BB6C03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2" name="Oval 42">
              <a:extLst>
                <a:ext uri="{FF2B5EF4-FFF2-40B4-BE49-F238E27FC236}">
                  <a16:creationId xmlns:a16="http://schemas.microsoft.com/office/drawing/2014/main" id="{EE3ACECC-1AE9-4AFB-B675-53F9FE63F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" y="1860"/>
              <a:ext cx="480" cy="432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954554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8B7F7-E291-45EF-8D82-DD62A902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05A5D1-BBF6-4852-981C-4882DC41F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8107AB-A63A-4AB4-9DE0-F332EC9862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grpSp>
        <p:nvGrpSpPr>
          <p:cNvPr id="5" name="Group 43">
            <a:extLst>
              <a:ext uri="{FF2B5EF4-FFF2-40B4-BE49-F238E27FC236}">
                <a16:creationId xmlns:a16="http://schemas.microsoft.com/office/drawing/2014/main" id="{FACE1D04-73C4-4484-B30C-855DBF1F5821}"/>
              </a:ext>
            </a:extLst>
          </p:cNvPr>
          <p:cNvGrpSpPr>
            <a:grpSpLocks/>
          </p:cNvGrpSpPr>
          <p:nvPr/>
        </p:nvGrpSpPr>
        <p:grpSpPr bwMode="auto">
          <a:xfrm>
            <a:off x="4021116" y="1100152"/>
            <a:ext cx="2041525" cy="3048000"/>
            <a:chOff x="2110" y="1116"/>
            <a:chExt cx="1286" cy="1920"/>
          </a:xfrm>
          <a:solidFill>
            <a:schemeClr val="accent6">
              <a:lumMod val="75000"/>
            </a:schemeClr>
          </a:solidFill>
        </p:grpSpPr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0E0BA711-AC1E-4DE3-B34E-C5735C7CF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20"/>
              <a:ext cx="852" cy="816"/>
            </a:xfrm>
            <a:prstGeom prst="ellipse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01BB9226-84FF-4061-B632-462662198E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2380">
              <a:off x="2110" y="1777"/>
              <a:ext cx="288" cy="720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4FD0EF2C-902F-4E28-8875-ECD33E88D3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872500">
              <a:off x="2545" y="1777"/>
              <a:ext cx="288" cy="720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CFBD289F-84FF-451A-A764-2B7A21055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0" y="1116"/>
              <a:ext cx="384" cy="864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0" name="Rectangle 3">
            <a:extLst>
              <a:ext uri="{FF2B5EF4-FFF2-40B4-BE49-F238E27FC236}">
                <a16:creationId xmlns:a16="http://schemas.microsoft.com/office/drawing/2014/main" id="{4379BA3B-F58E-492D-BDA7-EC499C615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29" y="928702"/>
            <a:ext cx="2929007" cy="707886"/>
          </a:xfrm>
          <a:prstGeom prst="rect">
            <a:avLst/>
          </a:prstGeom>
          <a:noFill/>
          <a:ln w="9525">
            <a:solidFill>
              <a:srgbClr val="FCF8E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SHUNT INTRAPULMONAR</a:t>
            </a:r>
          </a:p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V/Q=0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" name="Group 32">
            <a:extLst>
              <a:ext uri="{FF2B5EF4-FFF2-40B4-BE49-F238E27FC236}">
                <a16:creationId xmlns:a16="http://schemas.microsoft.com/office/drawing/2014/main" id="{AE2BC446-1C74-4993-B0B1-25AC04FBE3B3}"/>
              </a:ext>
            </a:extLst>
          </p:cNvPr>
          <p:cNvGrpSpPr>
            <a:grpSpLocks/>
          </p:cNvGrpSpPr>
          <p:nvPr/>
        </p:nvGrpSpPr>
        <p:grpSpPr bwMode="auto">
          <a:xfrm>
            <a:off x="4762479" y="3078177"/>
            <a:ext cx="1262062" cy="728663"/>
            <a:chOff x="2577" y="2362"/>
            <a:chExt cx="795" cy="459"/>
          </a:xfrm>
        </p:grpSpPr>
        <p:sp>
          <p:nvSpPr>
            <p:cNvPr id="12" name="Text Box 14">
              <a:extLst>
                <a:ext uri="{FF2B5EF4-FFF2-40B4-BE49-F238E27FC236}">
                  <a16:creationId xmlns:a16="http://schemas.microsoft.com/office/drawing/2014/main" id="{AD19114E-74FC-41AC-A6F3-F0959618E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2" y="2362"/>
              <a:ext cx="7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=120</a:t>
              </a:r>
              <a:endParaRPr lang="es-ES" sz="1800" b="1"/>
            </a:p>
          </p:txBody>
        </p:sp>
        <p:sp>
          <p:nvSpPr>
            <p:cNvPr id="13" name="Text Box 15">
              <a:extLst>
                <a:ext uri="{FF2B5EF4-FFF2-40B4-BE49-F238E27FC236}">
                  <a16:creationId xmlns:a16="http://schemas.microsoft.com/office/drawing/2014/main" id="{85DA7DA6-F26D-474F-B6F6-287A6AA209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7" y="2590"/>
              <a:ext cx="7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CO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=30</a:t>
              </a:r>
              <a:endParaRPr lang="es-ES" sz="1800" b="1"/>
            </a:p>
          </p:txBody>
        </p:sp>
      </p:grpSp>
      <p:grpSp>
        <p:nvGrpSpPr>
          <p:cNvPr id="14" name="Group 36">
            <a:extLst>
              <a:ext uri="{FF2B5EF4-FFF2-40B4-BE49-F238E27FC236}">
                <a16:creationId xmlns:a16="http://schemas.microsoft.com/office/drawing/2014/main" id="{88C9125E-9945-462D-A50E-F0AEED5C1DA0}"/>
              </a:ext>
            </a:extLst>
          </p:cNvPr>
          <p:cNvGrpSpPr>
            <a:grpSpLocks/>
          </p:cNvGrpSpPr>
          <p:nvPr/>
        </p:nvGrpSpPr>
        <p:grpSpPr bwMode="auto">
          <a:xfrm>
            <a:off x="1814491" y="4171965"/>
            <a:ext cx="6096000" cy="1328737"/>
            <a:chOff x="720" y="3051"/>
            <a:chExt cx="3840" cy="837"/>
          </a:xfrm>
        </p:grpSpPr>
        <p:grpSp>
          <p:nvGrpSpPr>
            <p:cNvPr id="15" name="Group 18">
              <a:extLst>
                <a:ext uri="{FF2B5EF4-FFF2-40B4-BE49-F238E27FC236}">
                  <a16:creationId xmlns:a16="http://schemas.microsoft.com/office/drawing/2014/main" id="{718D4968-E1FC-4064-BDA7-FB90044721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3072"/>
              <a:ext cx="1776" cy="816"/>
              <a:chOff x="1248" y="1248"/>
              <a:chExt cx="1776" cy="816"/>
            </a:xfrm>
          </p:grpSpPr>
          <p:sp>
            <p:nvSpPr>
              <p:cNvPr id="21" name="AutoShape 19">
                <a:extLst>
                  <a:ext uri="{FF2B5EF4-FFF2-40B4-BE49-F238E27FC236}">
                    <a16:creationId xmlns:a16="http://schemas.microsoft.com/office/drawing/2014/main" id="{3F2F72B9-31E8-4E72-BD17-EA3EE6AB4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1248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rgbClr val="02C8F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2" name="AutoShape 20">
                <a:extLst>
                  <a:ext uri="{FF2B5EF4-FFF2-40B4-BE49-F238E27FC236}">
                    <a16:creationId xmlns:a16="http://schemas.microsoft.com/office/drawing/2014/main" id="{FC76D1C9-1545-44CC-B92E-BC176E4B03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016" y="1248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rgbClr val="02C8F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16" name="Group 34">
              <a:extLst>
                <a:ext uri="{FF2B5EF4-FFF2-40B4-BE49-F238E27FC236}">
                  <a16:creationId xmlns:a16="http://schemas.microsoft.com/office/drawing/2014/main" id="{36B1BF09-78CD-4379-B86E-C238AAA192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3051"/>
              <a:ext cx="3840" cy="816"/>
              <a:chOff x="720" y="3072"/>
              <a:chExt cx="3840" cy="816"/>
            </a:xfrm>
          </p:grpSpPr>
          <p:sp>
            <p:nvSpPr>
              <p:cNvPr id="17" name="AutoShape 21">
                <a:extLst>
                  <a:ext uri="{FF2B5EF4-FFF2-40B4-BE49-F238E27FC236}">
                    <a16:creationId xmlns:a16="http://schemas.microsoft.com/office/drawing/2014/main" id="{A6C6C685-CCD2-4BF2-8E77-134EBE822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632" y="3072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8" name="Rectangle 22">
                <a:extLst>
                  <a:ext uri="{FF2B5EF4-FFF2-40B4-BE49-F238E27FC236}">
                    <a16:creationId xmlns:a16="http://schemas.microsoft.com/office/drawing/2014/main" id="{909FF096-CC4E-41CD-B3D4-A4EC6D667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360"/>
                <a:ext cx="1432" cy="336"/>
              </a:xfrm>
              <a:prstGeom prst="rect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9" name="Rectangle 23">
                <a:extLst>
                  <a:ext uri="{FF2B5EF4-FFF2-40B4-BE49-F238E27FC236}">
                    <a16:creationId xmlns:a16="http://schemas.microsoft.com/office/drawing/2014/main" id="{C3E62A21-D959-4706-BB6E-B18D893B55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0"/>
                <a:ext cx="1200" cy="336"/>
              </a:xfrm>
              <a:prstGeom prst="rect">
                <a:avLst/>
              </a:prstGeom>
              <a:gradFill rotWithShape="0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" name="AutoShape 24">
                <a:extLst>
                  <a:ext uri="{FF2B5EF4-FFF2-40B4-BE49-F238E27FC236}">
                    <a16:creationId xmlns:a16="http://schemas.microsoft.com/office/drawing/2014/main" id="{69E7A89D-ACCF-45DC-A8F1-36F256B1E4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rgbClr val="D94A23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  <p:sp>
        <p:nvSpPr>
          <p:cNvPr id="23" name="Text Box 26">
            <a:extLst>
              <a:ext uri="{FF2B5EF4-FFF2-40B4-BE49-F238E27FC236}">
                <a16:creationId xmlns:a16="http://schemas.microsoft.com/office/drawing/2014/main" id="{7AC0A99C-996B-407D-9C97-CE1A53588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691" y="5160977"/>
            <a:ext cx="17224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ES_tradnl" sz="1800" b="1"/>
              <a:t>PcO</a:t>
            </a:r>
            <a:r>
              <a:rPr lang="es-ES_tradnl" sz="1800" b="1" baseline="-25000"/>
              <a:t>2</a:t>
            </a:r>
            <a:r>
              <a:rPr lang="es-ES_tradnl" sz="1800" b="1"/>
              <a:t>=40(75%)</a:t>
            </a:r>
            <a:endParaRPr lang="es-ES" sz="1800" b="1"/>
          </a:p>
        </p:txBody>
      </p:sp>
      <p:sp>
        <p:nvSpPr>
          <p:cNvPr id="24" name="Text Box 27">
            <a:extLst>
              <a:ext uri="{FF2B5EF4-FFF2-40B4-BE49-F238E27FC236}">
                <a16:creationId xmlns:a16="http://schemas.microsoft.com/office/drawing/2014/main" id="{35DE4ECB-085A-4CD5-B1AA-8ABB652C1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691" y="4205302"/>
            <a:ext cx="18494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ES_tradnl" sz="1800" b="1"/>
              <a:t>PcO</a:t>
            </a:r>
            <a:r>
              <a:rPr lang="es-ES_tradnl" sz="1800" b="1" baseline="-25000"/>
              <a:t>2</a:t>
            </a:r>
            <a:r>
              <a:rPr lang="es-ES_tradnl" sz="1800" b="1"/>
              <a:t>=120(99%)</a:t>
            </a:r>
            <a:endParaRPr lang="es-ES" sz="1800" b="1"/>
          </a:p>
        </p:txBody>
      </p:sp>
      <p:sp>
        <p:nvSpPr>
          <p:cNvPr id="25" name="Text Box 28">
            <a:extLst>
              <a:ext uri="{FF2B5EF4-FFF2-40B4-BE49-F238E27FC236}">
                <a16:creationId xmlns:a16="http://schemas.microsoft.com/office/drawing/2014/main" id="{4781F342-7BAA-4184-8384-B45A1D703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9179" y="4738702"/>
            <a:ext cx="1722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800" b="1"/>
              <a:t>PaO</a:t>
            </a:r>
            <a:r>
              <a:rPr lang="es-ES_tradnl" sz="1800" b="1" baseline="-25000"/>
              <a:t>2</a:t>
            </a:r>
            <a:r>
              <a:rPr lang="es-ES_tradnl" sz="1800" b="1"/>
              <a:t>=60(87%)</a:t>
            </a:r>
            <a:endParaRPr lang="es-ES" sz="1800" b="1"/>
          </a:p>
        </p:txBody>
      </p:sp>
      <p:grpSp>
        <p:nvGrpSpPr>
          <p:cNvPr id="26" name="Group 40">
            <a:extLst>
              <a:ext uri="{FF2B5EF4-FFF2-40B4-BE49-F238E27FC236}">
                <a16:creationId xmlns:a16="http://schemas.microsoft.com/office/drawing/2014/main" id="{D1D75B33-7C42-463E-B6C8-5C962F844D92}"/>
              </a:ext>
            </a:extLst>
          </p:cNvPr>
          <p:cNvGrpSpPr>
            <a:grpSpLocks/>
          </p:cNvGrpSpPr>
          <p:nvPr/>
        </p:nvGrpSpPr>
        <p:grpSpPr bwMode="auto">
          <a:xfrm rot="1954907">
            <a:off x="3633766" y="2432065"/>
            <a:ext cx="461963" cy="1803400"/>
            <a:chOff x="4202" y="2448"/>
            <a:chExt cx="432" cy="1248"/>
          </a:xfrm>
          <a:solidFill>
            <a:schemeClr val="accent6">
              <a:lumMod val="75000"/>
            </a:schemeClr>
          </a:solidFill>
        </p:grpSpPr>
        <p:sp>
          <p:nvSpPr>
            <p:cNvPr id="27" name="Rectangle 41">
              <a:extLst>
                <a:ext uri="{FF2B5EF4-FFF2-40B4-BE49-F238E27FC236}">
                  <a16:creationId xmlns:a16="http://schemas.microsoft.com/office/drawing/2014/main" id="{F112F8A5-A067-4A17-A0D8-AF539F15C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448"/>
              <a:ext cx="384" cy="528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8" name="AutoShape 42">
              <a:extLst>
                <a:ext uri="{FF2B5EF4-FFF2-40B4-BE49-F238E27FC236}">
                  <a16:creationId xmlns:a16="http://schemas.microsoft.com/office/drawing/2014/main" id="{78B5059F-A144-4051-800C-638E1E3FE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2505"/>
              <a:ext cx="432" cy="1191"/>
            </a:xfrm>
            <a:prstGeom prst="irregularSeal1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9" name="Oval 44">
            <a:extLst>
              <a:ext uri="{FF2B5EF4-FFF2-40B4-BE49-F238E27FC236}">
                <a16:creationId xmlns:a16="http://schemas.microsoft.com/office/drawing/2014/main" id="{328AC0C2-647F-4015-9AB6-47519873C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891" y="2833702"/>
            <a:ext cx="1371600" cy="1295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878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2ED8A-1520-4AF2-85DE-D3EF2C057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88F9EE-E1CC-4331-ABA2-FAD5C70D42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8228A1-C1E0-4645-98DD-AFDF3436EA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0EB6E8B1-3838-4B0B-BEE3-05170263A3DB}"/>
              </a:ext>
            </a:extLst>
          </p:cNvPr>
          <p:cNvGrpSpPr>
            <a:grpSpLocks/>
          </p:cNvGrpSpPr>
          <p:nvPr/>
        </p:nvGrpSpPr>
        <p:grpSpPr bwMode="auto">
          <a:xfrm>
            <a:off x="3228954" y="828690"/>
            <a:ext cx="2895600" cy="3048000"/>
            <a:chOff x="1632" y="1104"/>
            <a:chExt cx="1824" cy="1920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FAEFCFDF-E4D6-4207-8BCD-755F8AE47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208"/>
              <a:ext cx="852" cy="81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35FC0A19-6207-455D-BBF8-8C90CD681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4" y="2208"/>
              <a:ext cx="852" cy="81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D4319333-1C5B-4A78-A26F-BB5B90EE381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2380">
              <a:off x="2170" y="1765"/>
              <a:ext cx="288" cy="7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B87FE466-6511-4E3A-BBB0-55E4C4E269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872500">
              <a:off x="2605" y="1765"/>
              <a:ext cx="288" cy="7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5C8138D0-9F50-43AF-B47E-F8F646CA1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0" y="1104"/>
              <a:ext cx="384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" name="Group 34">
            <a:extLst>
              <a:ext uri="{FF2B5EF4-FFF2-40B4-BE49-F238E27FC236}">
                <a16:creationId xmlns:a16="http://schemas.microsoft.com/office/drawing/2014/main" id="{01E23C95-AC89-4766-A9D3-755D37AD525B}"/>
              </a:ext>
            </a:extLst>
          </p:cNvPr>
          <p:cNvGrpSpPr>
            <a:grpSpLocks/>
          </p:cNvGrpSpPr>
          <p:nvPr/>
        </p:nvGrpSpPr>
        <p:grpSpPr bwMode="auto">
          <a:xfrm>
            <a:off x="4824392" y="2806715"/>
            <a:ext cx="1262062" cy="728663"/>
            <a:chOff x="2577" y="2362"/>
            <a:chExt cx="795" cy="459"/>
          </a:xfrm>
        </p:grpSpPr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588BC9CA-AF60-4296-93D9-4974CD071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2" y="2362"/>
              <a:ext cx="7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=110</a:t>
              </a:r>
              <a:endParaRPr lang="es-ES" sz="1800" b="1"/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49AD3F3D-5465-472D-ADBB-A1B211B5E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7" y="2590"/>
              <a:ext cx="7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CO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=30</a:t>
              </a:r>
              <a:endParaRPr lang="es-ES" sz="1800" b="1"/>
            </a:p>
          </p:txBody>
        </p:sp>
      </p:grpSp>
      <p:grpSp>
        <p:nvGrpSpPr>
          <p:cNvPr id="14" name="Group 35">
            <a:extLst>
              <a:ext uri="{FF2B5EF4-FFF2-40B4-BE49-F238E27FC236}">
                <a16:creationId xmlns:a16="http://schemas.microsoft.com/office/drawing/2014/main" id="{FB9A9923-2C57-4C69-9182-586DEE4C42DF}"/>
              </a:ext>
            </a:extLst>
          </p:cNvPr>
          <p:cNvGrpSpPr>
            <a:grpSpLocks/>
          </p:cNvGrpSpPr>
          <p:nvPr/>
        </p:nvGrpSpPr>
        <p:grpSpPr bwMode="auto">
          <a:xfrm>
            <a:off x="3305154" y="2809890"/>
            <a:ext cx="1262063" cy="747713"/>
            <a:chOff x="1620" y="2364"/>
            <a:chExt cx="795" cy="471"/>
          </a:xfrm>
        </p:grpSpPr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99324084-05FB-46EE-8FE2-F8C15F76F0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0" y="2364"/>
              <a:ext cx="7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/>
                <a:t>P</a:t>
              </a:r>
              <a:r>
                <a:rPr lang="es-ES_tradnl" sz="1800" b="1" baseline="-25000"/>
                <a:t>A</a:t>
              </a:r>
              <a:r>
                <a:rPr lang="es-ES_tradnl" sz="1800" b="1"/>
                <a:t>O</a:t>
              </a:r>
              <a:r>
                <a:rPr lang="es-ES_tradnl" sz="1800" b="1" baseline="-25000"/>
                <a:t>2</a:t>
              </a:r>
              <a:r>
                <a:rPr lang="es-ES_tradnl" sz="1800" b="1"/>
                <a:t>=110</a:t>
              </a:r>
              <a:endParaRPr lang="es-ES" sz="1800" b="1"/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452FBDBA-EC3C-4E16-A141-A23BDBDF0D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1" y="2604"/>
              <a:ext cx="7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b="1" dirty="0"/>
                <a:t>P</a:t>
              </a:r>
              <a:r>
                <a:rPr lang="es-ES_tradnl" sz="1800" b="1" baseline="-25000" dirty="0"/>
                <a:t>A</a:t>
              </a:r>
              <a:r>
                <a:rPr lang="es-ES_tradnl" sz="1800" b="1" dirty="0"/>
                <a:t>CO</a:t>
              </a:r>
              <a:r>
                <a:rPr lang="es-ES_tradnl" sz="1800" b="1" baseline="-25000" dirty="0"/>
                <a:t>2</a:t>
              </a:r>
              <a:r>
                <a:rPr lang="es-ES_tradnl" sz="1800" b="1" dirty="0"/>
                <a:t>=30</a:t>
              </a:r>
              <a:endParaRPr lang="es-ES" sz="1800" b="1" dirty="0"/>
            </a:p>
          </p:txBody>
        </p:sp>
      </p:grpSp>
      <p:grpSp>
        <p:nvGrpSpPr>
          <p:cNvPr id="17" name="Group 32">
            <a:extLst>
              <a:ext uri="{FF2B5EF4-FFF2-40B4-BE49-F238E27FC236}">
                <a16:creationId xmlns:a16="http://schemas.microsoft.com/office/drawing/2014/main" id="{0461DB99-6CC0-47CE-AF08-36839EB6FCD1}"/>
              </a:ext>
            </a:extLst>
          </p:cNvPr>
          <p:cNvGrpSpPr>
            <a:grpSpLocks/>
          </p:cNvGrpSpPr>
          <p:nvPr/>
        </p:nvGrpSpPr>
        <p:grpSpPr bwMode="auto">
          <a:xfrm>
            <a:off x="1876404" y="4238640"/>
            <a:ext cx="6096000" cy="1333500"/>
            <a:chOff x="720" y="3288"/>
            <a:chExt cx="3840" cy="840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116B5133-1A3B-4411-9916-D95408BED3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24" y="3288"/>
              <a:ext cx="1776" cy="816"/>
              <a:chOff x="1248" y="1248"/>
              <a:chExt cx="1776" cy="816"/>
            </a:xfrm>
          </p:grpSpPr>
          <p:sp>
            <p:nvSpPr>
              <p:cNvPr id="24" name="AutoShape 18">
                <a:extLst>
                  <a:ext uri="{FF2B5EF4-FFF2-40B4-BE49-F238E27FC236}">
                    <a16:creationId xmlns:a16="http://schemas.microsoft.com/office/drawing/2014/main" id="{9C75291F-FA89-466F-A736-526371327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1248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rgbClr val="FF3300"/>
                  </a:gs>
                </a:gsLst>
                <a:lin ang="0" scaled="1"/>
              </a:gradFill>
              <a:ln w="9525">
                <a:solidFill>
                  <a:srgbClr val="02C8F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5" name="AutoShape 19">
                <a:extLst>
                  <a:ext uri="{FF2B5EF4-FFF2-40B4-BE49-F238E27FC236}">
                    <a16:creationId xmlns:a16="http://schemas.microsoft.com/office/drawing/2014/main" id="{B7087F19-E7C9-4992-A735-2FE2702F2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016" y="1248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rgbClr val="FF3300"/>
                  </a:gs>
                </a:gsLst>
                <a:lin ang="0" scaled="1"/>
              </a:gradFill>
              <a:ln w="9525">
                <a:solidFill>
                  <a:srgbClr val="02C8F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19" name="Group 31">
              <a:extLst>
                <a:ext uri="{FF2B5EF4-FFF2-40B4-BE49-F238E27FC236}">
                  <a16:creationId xmlns:a16="http://schemas.microsoft.com/office/drawing/2014/main" id="{C65F76B9-9A5A-4A9A-9D74-BFBFDFD85D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3312"/>
              <a:ext cx="3840" cy="816"/>
              <a:chOff x="712" y="3288"/>
              <a:chExt cx="3840" cy="816"/>
            </a:xfrm>
          </p:grpSpPr>
          <p:sp>
            <p:nvSpPr>
              <p:cNvPr id="20" name="AutoShape 20">
                <a:extLst>
                  <a:ext uri="{FF2B5EF4-FFF2-40B4-BE49-F238E27FC236}">
                    <a16:creationId xmlns:a16="http://schemas.microsoft.com/office/drawing/2014/main" id="{BA68DD5D-9B5D-44F4-9576-BF70FBA409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624" y="3288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" name="Rectangle 21">
                <a:extLst>
                  <a:ext uri="{FF2B5EF4-FFF2-40B4-BE49-F238E27FC236}">
                    <a16:creationId xmlns:a16="http://schemas.microsoft.com/office/drawing/2014/main" id="{4750E434-B21B-4255-AA3D-8865F9778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" y="3576"/>
                <a:ext cx="1432" cy="336"/>
              </a:xfrm>
              <a:prstGeom prst="rect">
                <a:avLst/>
              </a:prstGeom>
              <a:solidFill>
                <a:srgbClr val="FF33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2" name="Rectangle 22">
                <a:extLst>
                  <a:ext uri="{FF2B5EF4-FFF2-40B4-BE49-F238E27FC236}">
                    <a16:creationId xmlns:a16="http://schemas.microsoft.com/office/drawing/2014/main" id="{91912D76-E9BA-413D-9183-411F181DB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2" y="3576"/>
                <a:ext cx="1200" cy="336"/>
              </a:xfrm>
              <a:prstGeom prst="rect">
                <a:avLst/>
              </a:prstGeom>
              <a:gradFill rotWithShape="0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3" name="AutoShape 23">
                <a:extLst>
                  <a:ext uri="{FF2B5EF4-FFF2-40B4-BE49-F238E27FC236}">
                    <a16:creationId xmlns:a16="http://schemas.microsoft.com/office/drawing/2014/main" id="{D5CB97CD-B82C-4E70-901C-8F344CDD0E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2" y="3288"/>
                <a:ext cx="1008" cy="81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rgbClr val="D94A23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  <p:sp>
        <p:nvSpPr>
          <p:cNvPr id="26" name="Text Box 24">
            <a:extLst>
              <a:ext uri="{FF2B5EF4-FFF2-40B4-BE49-F238E27FC236}">
                <a16:creationId xmlns:a16="http://schemas.microsoft.com/office/drawing/2014/main" id="{2886CCCB-E0F0-4A2A-955B-91592FA36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04" y="4848240"/>
            <a:ext cx="172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800" b="1"/>
              <a:t>PvO</a:t>
            </a:r>
            <a:r>
              <a:rPr lang="es-ES_tradnl" sz="1800" b="1" baseline="-25000"/>
              <a:t>2</a:t>
            </a:r>
            <a:r>
              <a:rPr lang="es-ES_tradnl" sz="1800" b="1"/>
              <a:t>=40(75%)</a:t>
            </a:r>
            <a:endParaRPr lang="es-ES" sz="1800" b="1"/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2FDB47DC-57D4-4E77-B918-8229A0953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004" y="4772040"/>
            <a:ext cx="172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800" b="1"/>
              <a:t>PaO</a:t>
            </a:r>
            <a:r>
              <a:rPr lang="es-ES_tradnl" sz="1800" b="1" baseline="-25000"/>
              <a:t>2</a:t>
            </a:r>
            <a:r>
              <a:rPr lang="es-ES_tradnl" sz="1800" b="1"/>
              <a:t>=70(85%)</a:t>
            </a:r>
            <a:endParaRPr lang="es-ES" sz="1800" b="1"/>
          </a:p>
        </p:txBody>
      </p:sp>
      <p:sp>
        <p:nvSpPr>
          <p:cNvPr id="28" name="AutoShape 28">
            <a:extLst>
              <a:ext uri="{FF2B5EF4-FFF2-40B4-BE49-F238E27FC236}">
                <a16:creationId xmlns:a16="http://schemas.microsoft.com/office/drawing/2014/main" id="{5B398E4A-D922-4984-A801-5E7162653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8004" y="3933840"/>
            <a:ext cx="2971800" cy="304800"/>
          </a:xfrm>
          <a:prstGeom prst="flowChartPunchedTape">
            <a:avLst/>
          </a:prstGeom>
          <a:gradFill rotWithShape="0">
            <a:gsLst>
              <a:gs pos="0">
                <a:srgbClr val="BB6C03"/>
              </a:gs>
              <a:gs pos="100000">
                <a:srgbClr val="BB6C03">
                  <a:gamma/>
                  <a:shade val="30588"/>
                  <a:invGamma/>
                </a:srgbClr>
              </a:gs>
            </a:gsLst>
            <a:lin ang="5400000" scaled="1"/>
          </a:gradFill>
          <a:ln w="9525">
            <a:solidFill>
              <a:srgbClr val="BB6C0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9" name="Rectangle 29">
            <a:extLst>
              <a:ext uri="{FF2B5EF4-FFF2-40B4-BE49-F238E27FC236}">
                <a16:creationId xmlns:a16="http://schemas.microsoft.com/office/drawing/2014/main" id="{CFB1D963-C843-42D5-B660-A742F66C1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004" y="784240"/>
            <a:ext cx="3541098" cy="400110"/>
          </a:xfrm>
          <a:prstGeom prst="rect">
            <a:avLst/>
          </a:prstGeom>
          <a:noFill/>
          <a:ln w="9525">
            <a:solidFill>
              <a:srgbClr val="FCF8E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ALTERACIONES DE LA DIFUSION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9263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9A846-A611-471C-A2EC-578BBF2A4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711569"/>
            <a:ext cx="10823576" cy="4982307"/>
          </a:xfrm>
        </p:spPr>
        <p:txBody>
          <a:bodyPr>
            <a:normAutofit fontScale="90000"/>
          </a:bodyPr>
          <a:lstStyle/>
          <a:p>
            <a:r>
              <a:rPr kumimoji="1" lang="es-ES_tradnl" sz="5400" b="1" dirty="0">
                <a:solidFill>
                  <a:srgbClr val="002060"/>
                </a:solidFill>
                <a:latin typeface="Century Gothic" pitchFamily="34" charset="0"/>
              </a:rPr>
              <a:t>	  </a:t>
            </a:r>
            <a:r>
              <a:rPr kumimoji="1" lang="es-ES_tradnl" sz="2000" b="1" dirty="0">
                <a:solidFill>
                  <a:srgbClr val="002060"/>
                </a:solidFill>
                <a:latin typeface="Century Gothic" pitchFamily="34" charset="0"/>
              </a:rPr>
              <a:t>HIPOVENTILACION     	SHUNT</a:t>
            </a:r>
            <a:r>
              <a:rPr kumimoji="1" lang="es-ES_tradnl" sz="3600" b="1" dirty="0">
                <a:solidFill>
                  <a:srgbClr val="002060"/>
                </a:solidFill>
                <a:latin typeface="Century Gothic" pitchFamily="34" charset="0"/>
              </a:rPr>
              <a:t>	      </a:t>
            </a:r>
            <a:r>
              <a:rPr kumimoji="1" lang="es-ES_tradnl" sz="2000" b="1" dirty="0" err="1">
                <a:solidFill>
                  <a:srgbClr val="002060"/>
                </a:solidFill>
                <a:latin typeface="Century Gothic" pitchFamily="34" charset="0"/>
              </a:rPr>
              <a:t>DESEQUILIBRIo</a:t>
            </a:r>
            <a:r>
              <a:rPr kumimoji="1" lang="es-ES_tradnl" sz="3600" b="1" dirty="0">
                <a:solidFill>
                  <a:srgbClr val="002060"/>
                </a:solidFill>
                <a:latin typeface="Century Gothic" pitchFamily="34" charset="0"/>
              </a:rPr>
              <a:t>	</a:t>
            </a:r>
            <a:r>
              <a:rPr kumimoji="1" lang="es-ES_tradnl" sz="2000" b="1" dirty="0">
                <a:solidFill>
                  <a:srgbClr val="002060"/>
                </a:solidFill>
                <a:latin typeface="Century Gothic" pitchFamily="34" charset="0"/>
              </a:rPr>
              <a:t>TRASTORNO</a:t>
            </a:r>
            <a:br>
              <a:rPr kumimoji="1" lang="es-ES_tradnl" sz="3600" b="1" dirty="0">
                <a:solidFill>
                  <a:srgbClr val="002060"/>
                </a:solidFill>
                <a:latin typeface="Century Gothic" pitchFamily="34" charset="0"/>
              </a:rPr>
            </a:br>
            <a:r>
              <a:rPr kumimoji="1" lang="es-ES_tradnl" sz="3600" b="1" dirty="0">
                <a:solidFill>
                  <a:srgbClr val="002060"/>
                </a:solidFill>
                <a:latin typeface="Century Gothic" pitchFamily="34" charset="0"/>
              </a:rPr>
              <a:t>	</a:t>
            </a:r>
            <a: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  <a:t>			                                                           VA/Q		         DIFUSION</a:t>
            </a: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  <a:t>EPOC		POSIBLE           	NO                           	SI		             NO</a:t>
            </a: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  <a:t>ASMA		NO	                       NO	                               SI		             NO</a:t>
            </a: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  <a:t>FIBROSIS		NO	                        NO                           	SI		             SI</a:t>
            </a: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  <a:t>LPA/SDRA	NO                   	SI	                             POSIBLE		       NO</a:t>
            </a: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  <a:t>NEUMONIA        NO	               SI	                              SI		               NO</a:t>
            </a: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b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</a:br>
            <a:r>
              <a:rPr kumimoji="1" lang="es-ES_tradnl" sz="1800" b="1" dirty="0">
                <a:solidFill>
                  <a:srgbClr val="002060"/>
                </a:solidFill>
                <a:latin typeface="Century Gothic" pitchFamily="34" charset="0"/>
              </a:rPr>
              <a:t>SAOS		SI	                       NO                             	NO		              NO</a:t>
            </a:r>
            <a:br>
              <a:rPr kumimoji="1" lang="es-ES_tradnl" sz="3600" b="1" dirty="0">
                <a:solidFill>
                  <a:srgbClr val="002060"/>
                </a:solidFill>
                <a:latin typeface="Century Gothic" pitchFamily="34" charset="0"/>
              </a:rPr>
            </a:b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D82F94-8E47-4854-98EE-8A1E5D9A0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4123"/>
            <a:ext cx="8534400" cy="1547446"/>
          </a:xfrm>
        </p:spPr>
        <p:txBody>
          <a:bodyPr/>
          <a:lstStyle/>
          <a:p>
            <a:pPr algn="ctr"/>
            <a:r>
              <a:rPr kumimoji="1"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MECANISMOS DE HIPOXEMIA</a:t>
            </a:r>
          </a:p>
          <a:p>
            <a:pPr algn="ctr"/>
            <a:r>
              <a:rPr kumimoji="1"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EN LAS ENFERMEDADES PULMONARES</a:t>
            </a:r>
            <a:endParaRPr kumimoji="1"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88549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545DAE-DEFA-4EDC-B30A-93F331CF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0C05BA-FD42-4A15-B1C5-9A465C2B8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8000" dirty="0"/>
              <a:t>OXIGENOTERIA</a:t>
            </a:r>
            <a:endParaRPr lang="es-UY" sz="8000" dirty="0"/>
          </a:p>
        </p:txBody>
      </p:sp>
    </p:spTree>
    <p:extLst>
      <p:ext uri="{BB962C8B-B14F-4D97-AF65-F5344CB8AC3E}">
        <p14:creationId xmlns:p14="http://schemas.microsoft.com/office/powerpoint/2010/main" val="1013075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54D3F-34D5-4E02-9823-5D51323CA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73C895-A100-41CC-AB60-933E10CBA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CAEBD0-9B1F-4274-AEF6-299D4F9CD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986" y="885804"/>
            <a:ext cx="5064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 sz="2800">
                <a:solidFill>
                  <a:srgbClr val="002060"/>
                </a:solidFill>
                <a:cs typeface="Times New Roman" charset="0"/>
              </a:rPr>
              <a:t>Efectos respiratorios no deseados</a:t>
            </a:r>
            <a:endParaRPr kumimoji="0" lang="es-ES" sz="28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C5C623-ABD7-4353-843F-E327401A0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924" y="1647804"/>
            <a:ext cx="4222887" cy="378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Depresión del control central</a:t>
            </a:r>
          </a:p>
          <a:p>
            <a:pPr>
              <a:lnSpc>
                <a:spcPct val="150000"/>
              </a:lnSpc>
            </a:pP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Vasodilatación pulmonar y </a:t>
            </a:r>
            <a:r>
              <a:rPr kumimoji="0" lang="es-ES_tradnl" dirty="0" err="1">
                <a:solidFill>
                  <a:srgbClr val="002060"/>
                </a:solidFill>
                <a:cs typeface="Times New Roman" charset="0"/>
              </a:rPr>
              <a:t>disbalance</a:t>
            </a: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 V</a:t>
            </a:r>
            <a:r>
              <a:rPr kumimoji="0" lang="es-ES_tradnl" baseline="-25000" dirty="0">
                <a:solidFill>
                  <a:srgbClr val="002060"/>
                </a:solidFill>
                <a:cs typeface="Times New Roman" charset="0"/>
              </a:rPr>
              <a:t>A</a:t>
            </a: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/Q</a:t>
            </a:r>
          </a:p>
          <a:p>
            <a:pPr>
              <a:lnSpc>
                <a:spcPct val="150000"/>
              </a:lnSpc>
            </a:pP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Hipercapnia</a:t>
            </a:r>
          </a:p>
          <a:p>
            <a:pPr>
              <a:lnSpc>
                <a:spcPct val="150000"/>
              </a:lnSpc>
            </a:pP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Atelectasias de reabsorción</a:t>
            </a:r>
          </a:p>
          <a:p>
            <a:pPr>
              <a:lnSpc>
                <a:spcPct val="150000"/>
              </a:lnSpc>
            </a:pPr>
            <a:r>
              <a:rPr kumimoji="0" lang="es-ES_tradnl" dirty="0" err="1">
                <a:solidFill>
                  <a:srgbClr val="002060"/>
                </a:solidFill>
                <a:cs typeface="Times New Roman" charset="0"/>
              </a:rPr>
              <a:t>Traqueobronquitis</a:t>
            </a: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 aguda</a:t>
            </a:r>
          </a:p>
          <a:p>
            <a:pPr>
              <a:lnSpc>
                <a:spcPct val="150000"/>
              </a:lnSpc>
            </a:pP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Disminución del </a:t>
            </a:r>
            <a:r>
              <a:rPr kumimoji="0" lang="es-ES_tradnl" dirty="0" err="1">
                <a:solidFill>
                  <a:srgbClr val="002060"/>
                </a:solidFill>
                <a:cs typeface="Times New Roman" charset="0"/>
              </a:rPr>
              <a:t>clearence</a:t>
            </a: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 mucociliar</a:t>
            </a:r>
          </a:p>
          <a:p>
            <a:pPr>
              <a:lnSpc>
                <a:spcPct val="150000"/>
              </a:lnSpc>
            </a:pP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Daño alveolar difuso</a:t>
            </a:r>
          </a:p>
          <a:p>
            <a:pPr>
              <a:lnSpc>
                <a:spcPct val="150000"/>
              </a:lnSpc>
            </a:pP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SDRA</a:t>
            </a:r>
          </a:p>
          <a:p>
            <a:pPr>
              <a:lnSpc>
                <a:spcPct val="150000"/>
              </a:lnSpc>
            </a:pP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Displasia broncopulmonar</a:t>
            </a:r>
            <a:endParaRPr kumimoji="0" lang="es-ES" dirty="0">
              <a:solidFill>
                <a:srgbClr val="002060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999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7ADE4-4DB7-410F-A435-E7FC8FD10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6D58F-CDD0-4D7A-8241-BEAFF7790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BD6E4B6-C40E-4C69-A09B-0B149ACED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692696"/>
            <a:ext cx="47545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ADMINISTRACION DE OXIGENO</a:t>
            </a:r>
            <a:endParaRPr kumimoji="0" lang="es-ES" sz="28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A633C22-87AF-4850-A988-0E06B2632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664" y="1552575"/>
            <a:ext cx="35407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Sistemas de </a:t>
            </a:r>
            <a:r>
              <a:rPr kumimoji="0" lang="es-ES_tradnl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ALTO FLUJO</a:t>
            </a:r>
            <a:r>
              <a:rPr kumimoji="0" lang="es-ES_tradnl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de oxígeno</a:t>
            </a:r>
            <a:endParaRPr kumimoji="0" lang="es-ES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A0A0DF5-76BA-49AA-85B4-045E1144B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452" y="3886200"/>
            <a:ext cx="35600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Sistemas de </a:t>
            </a:r>
            <a:r>
              <a:rPr kumimoji="0" lang="es-ES_tradnl" b="1">
                <a:solidFill>
                  <a:srgbClr val="002060"/>
                </a:solidFill>
                <a:cs typeface="Times New Roman" charset="0"/>
              </a:rPr>
              <a:t>BAJO FLUJO</a:t>
            </a:r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 de oxígeno</a:t>
            </a:r>
            <a:endParaRPr kumimoji="0" lang="es-ES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167F05B-D9FE-4774-94D4-74B706F95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239" y="2286000"/>
            <a:ext cx="42324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Aportan toda la atmósfera de gas respirado</a:t>
            </a:r>
          </a:p>
          <a:p>
            <a:pPr algn="ctr"/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Pueden dar FIO</a:t>
            </a:r>
            <a:r>
              <a:rPr kumimoji="0" lang="es-ES_tradnl" baseline="-25000">
                <a:solidFill>
                  <a:srgbClr val="002060"/>
                </a:solidFill>
                <a:cs typeface="Times New Roman" charset="0"/>
              </a:rPr>
              <a:t>2</a:t>
            </a:r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 altas o bajas </a:t>
            </a:r>
            <a:endParaRPr kumimoji="0" lang="es-ES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C46DB68-34EF-4830-8B93-88D596907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40" y="4500570"/>
            <a:ext cx="32613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No aportan todo el gas respirado</a:t>
            </a:r>
          </a:p>
          <a:p>
            <a:pPr algn="ctr"/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Pueden dar FIO</a:t>
            </a:r>
            <a:r>
              <a:rPr kumimoji="0" lang="es-ES_tradnl" baseline="-25000" dirty="0">
                <a:solidFill>
                  <a:srgbClr val="002060"/>
                </a:solidFill>
                <a:cs typeface="Times New Roman" charset="0"/>
              </a:rPr>
              <a:t>2</a:t>
            </a: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 altas o bajas </a:t>
            </a:r>
            <a:endParaRPr kumimoji="0" lang="es-ES" dirty="0">
              <a:solidFill>
                <a:srgbClr val="002060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58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2362200" y="2286000"/>
            <a:ext cx="4724400" cy="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2362200" y="2819400"/>
            <a:ext cx="4724400" cy="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pic>
        <p:nvPicPr>
          <p:cNvPr id="55298" name="Picture 2" descr="A:\Sin título-1 cop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066800"/>
            <a:ext cx="3581400" cy="5638800"/>
          </a:xfrm>
          <a:prstGeom prst="rect">
            <a:avLst/>
          </a:prstGeom>
          <a:noFill/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794000" y="1295401"/>
            <a:ext cx="23487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MASCARAS con </a:t>
            </a:r>
          </a:p>
          <a:p>
            <a:r>
              <a:rPr lang="es-MX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BOLSA RESERVORIO</a:t>
            </a:r>
            <a:endParaRPr lang="es-ES" b="1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2284413" y="2346325"/>
            <a:ext cx="24785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rgbClr val="002060"/>
                </a:solidFill>
                <a:cs typeface="Times New Roman" charset="0"/>
              </a:rPr>
              <a:t>Flujo de O</a:t>
            </a:r>
            <a:r>
              <a:rPr lang="es-ES_tradnl" sz="2000" baseline="-25000">
                <a:solidFill>
                  <a:srgbClr val="002060"/>
                </a:solidFill>
                <a:cs typeface="Times New Roman" charset="0"/>
              </a:rPr>
              <a:t>2</a:t>
            </a:r>
            <a:r>
              <a:rPr lang="es-ES_tradnl" sz="2000">
                <a:solidFill>
                  <a:srgbClr val="002060"/>
                </a:solidFill>
                <a:cs typeface="Times New Roman" charset="0"/>
              </a:rPr>
              <a:t> (L/min)</a:t>
            </a:r>
            <a:endParaRPr lang="es-ES" sz="2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5638801" y="2362200"/>
            <a:ext cx="6848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rgbClr val="002060"/>
                </a:solidFill>
                <a:cs typeface="Times New Roman" charset="0"/>
              </a:rPr>
              <a:t>FIO</a:t>
            </a:r>
            <a:r>
              <a:rPr lang="es-ES_tradnl" sz="2000" baseline="-25000">
                <a:solidFill>
                  <a:srgbClr val="002060"/>
                </a:solidFill>
                <a:cs typeface="Times New Roman" charset="0"/>
              </a:rPr>
              <a:t>2</a:t>
            </a:r>
            <a:endParaRPr lang="es-ES" sz="2000" baseline="-25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2957513" y="3000375"/>
            <a:ext cx="473206" cy="219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6</a:t>
            </a:r>
          </a:p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7</a:t>
            </a:r>
          </a:p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8</a:t>
            </a:r>
          </a:p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9</a:t>
            </a:r>
          </a:p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10</a:t>
            </a:r>
            <a:endParaRPr lang="es-ES" sz="2000" b="1">
              <a:solidFill>
                <a:srgbClr val="002060"/>
              </a:solidFill>
            </a:endParaRP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530851" y="3000375"/>
            <a:ext cx="843501" cy="219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0.60</a:t>
            </a:r>
          </a:p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0.70</a:t>
            </a:r>
          </a:p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0.80</a:t>
            </a:r>
          </a:p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&gt;0.80</a:t>
            </a:r>
          </a:p>
          <a:p>
            <a:pPr>
              <a:lnSpc>
                <a:spcPct val="140000"/>
              </a:lnSpc>
            </a:pPr>
            <a:r>
              <a:rPr lang="es-MX" sz="2000" b="1">
                <a:solidFill>
                  <a:srgbClr val="002060"/>
                </a:solidFill>
              </a:rPr>
              <a:t>&gt;0.80</a:t>
            </a:r>
            <a:endParaRPr lang="es-ES" sz="2000" b="1">
              <a:solidFill>
                <a:srgbClr val="002060"/>
              </a:solidFill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913063" y="471488"/>
            <a:ext cx="70118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800">
                <a:solidFill>
                  <a:srgbClr val="002060"/>
                </a:solidFill>
                <a:cs typeface="Times New Roman" charset="0"/>
              </a:rPr>
              <a:t>Dispositivos de BAJO FLUJO de oxígeno</a:t>
            </a:r>
            <a:endParaRPr lang="es-ES" sz="2800">
              <a:solidFill>
                <a:srgbClr val="002060"/>
              </a:solidFill>
              <a:cs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9173F-7201-4534-87D3-F36D9D8DC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B214580-A864-4A75-BB9E-5826267FA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3388" y="182305"/>
            <a:ext cx="5075661" cy="5929738"/>
          </a:xfrm>
        </p:spPr>
      </p:pic>
    </p:spTree>
    <p:extLst>
      <p:ext uri="{BB962C8B-B14F-4D97-AF65-F5344CB8AC3E}">
        <p14:creationId xmlns:p14="http://schemas.microsoft.com/office/powerpoint/2010/main" val="3363835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DD90C-8098-45E7-A845-58D1C85B7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5C886B-6B4D-4170-918A-8AAA50D2E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45C18B9-403F-4A9A-A27F-DE366C4C6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1586" y="2546331"/>
            <a:ext cx="2031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Flujo de O</a:t>
            </a:r>
            <a:r>
              <a:rPr kumimoji="0" lang="es-ES_tradnl" baseline="-25000">
                <a:solidFill>
                  <a:srgbClr val="002060"/>
                </a:solidFill>
                <a:cs typeface="Times New Roman" charset="0"/>
              </a:rPr>
              <a:t>2</a:t>
            </a:r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 </a:t>
            </a:r>
            <a:r>
              <a:rPr kumimoji="0" lang="es-ES_tradnl" sz="2000">
                <a:solidFill>
                  <a:srgbClr val="002060"/>
                </a:solidFill>
                <a:cs typeface="Times New Roman" charset="0"/>
              </a:rPr>
              <a:t>(L/min)</a:t>
            </a:r>
            <a:endParaRPr kumimoji="0" lang="es-ES" sz="2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64341FC-1E39-4C75-9DED-41A93B61F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61" y="2562206"/>
            <a:ext cx="5790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FIO</a:t>
            </a:r>
            <a:r>
              <a:rPr kumimoji="0" lang="es-ES_tradnl" baseline="-25000">
                <a:solidFill>
                  <a:srgbClr val="002060"/>
                </a:solidFill>
                <a:cs typeface="Times New Roman" charset="0"/>
              </a:rPr>
              <a:t>2</a:t>
            </a:r>
            <a:endParaRPr kumimoji="0" lang="es-ES" baseline="-25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37F6E8B-51C3-47C6-819A-ED447954F0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36" y="2546331"/>
            <a:ext cx="4724400" cy="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F88B896-67B6-403B-A801-34D494321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36" y="3155931"/>
            <a:ext cx="4724400" cy="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58CF05E-25DD-47CD-8D67-08E2B6D89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5574" y="1936731"/>
            <a:ext cx="26905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MASCARA DE FLUJO LIBRE</a:t>
            </a:r>
            <a:endParaRPr lang="es-ES" b="1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77CB1679-0C69-4809-B865-78FBCC84F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36" y="3257531"/>
            <a:ext cx="489236" cy="150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70000"/>
              </a:lnSpc>
            </a:pPr>
            <a:r>
              <a:rPr lang="es-MX" b="1">
                <a:solidFill>
                  <a:srgbClr val="002060"/>
                </a:solidFill>
              </a:rPr>
              <a:t>5-6</a:t>
            </a:r>
          </a:p>
          <a:p>
            <a:pPr>
              <a:lnSpc>
                <a:spcPct val="170000"/>
              </a:lnSpc>
            </a:pPr>
            <a:r>
              <a:rPr lang="es-MX" b="1">
                <a:solidFill>
                  <a:srgbClr val="002060"/>
                </a:solidFill>
              </a:rPr>
              <a:t>6-7</a:t>
            </a:r>
          </a:p>
          <a:p>
            <a:pPr>
              <a:lnSpc>
                <a:spcPct val="170000"/>
              </a:lnSpc>
            </a:pPr>
            <a:r>
              <a:rPr lang="es-MX" b="1">
                <a:solidFill>
                  <a:srgbClr val="002060"/>
                </a:solidFill>
              </a:rPr>
              <a:t>7-8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229370FA-CE10-498E-B985-D98B4E0C6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5374" y="3257531"/>
            <a:ext cx="596638" cy="150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70000"/>
              </a:lnSpc>
            </a:pPr>
            <a:r>
              <a:rPr lang="es-MX" b="1">
                <a:solidFill>
                  <a:srgbClr val="002060"/>
                </a:solidFill>
              </a:rPr>
              <a:t>0.40</a:t>
            </a:r>
          </a:p>
          <a:p>
            <a:pPr>
              <a:lnSpc>
                <a:spcPct val="170000"/>
              </a:lnSpc>
            </a:pPr>
            <a:r>
              <a:rPr lang="es-MX" b="1">
                <a:solidFill>
                  <a:srgbClr val="002060"/>
                </a:solidFill>
              </a:rPr>
              <a:t>0.50</a:t>
            </a:r>
          </a:p>
          <a:p>
            <a:pPr>
              <a:lnSpc>
                <a:spcPct val="170000"/>
              </a:lnSpc>
            </a:pPr>
            <a:r>
              <a:rPr lang="es-MX" b="1">
                <a:solidFill>
                  <a:srgbClr val="002060"/>
                </a:solidFill>
              </a:rPr>
              <a:t>0.60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FDBA40A-2C7E-42B0-B3CC-25D41A022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918" y="714356"/>
            <a:ext cx="58430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 sz="2800" dirty="0">
                <a:solidFill>
                  <a:srgbClr val="002060"/>
                </a:solidFill>
                <a:cs typeface="Times New Roman" charset="0"/>
              </a:rPr>
              <a:t>Dispositivos de BAJO FLUJO de oxígeno</a:t>
            </a:r>
            <a:endParaRPr kumimoji="0" lang="es-ES" sz="2800" dirty="0">
              <a:solidFill>
                <a:srgbClr val="002060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046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2D331-79D8-4DD0-9F22-DD8B9D0C1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A52D05-25C2-43D9-8E24-968AD6E8C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grpSp>
        <p:nvGrpSpPr>
          <p:cNvPr id="4" name="Group 17">
            <a:extLst>
              <a:ext uri="{FF2B5EF4-FFF2-40B4-BE49-F238E27FC236}">
                <a16:creationId xmlns:a16="http://schemas.microsoft.com/office/drawing/2014/main" id="{FDEF38FB-8FE6-4932-AD1E-FA0EDF346E17}"/>
              </a:ext>
            </a:extLst>
          </p:cNvPr>
          <p:cNvGrpSpPr>
            <a:grpSpLocks/>
          </p:cNvGrpSpPr>
          <p:nvPr/>
        </p:nvGrpSpPr>
        <p:grpSpPr bwMode="auto">
          <a:xfrm>
            <a:off x="2933680" y="1590652"/>
            <a:ext cx="4724400" cy="609600"/>
            <a:chOff x="1680" y="1248"/>
            <a:chExt cx="2976" cy="38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6891C3E7-7904-4965-921B-B2EFCA20E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" y="1258"/>
              <a:ext cx="1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0" lang="es-ES_tradnl" b="1" dirty="0">
                  <a:solidFill>
                    <a:srgbClr val="002060"/>
                  </a:solidFill>
                  <a:cs typeface="Times New Roman" charset="0"/>
                </a:rPr>
                <a:t>Flujo de O</a:t>
              </a:r>
              <a:r>
                <a:rPr kumimoji="0" lang="es-ES_tradnl" b="1" baseline="-25000" dirty="0">
                  <a:solidFill>
                    <a:srgbClr val="002060"/>
                  </a:solidFill>
                  <a:cs typeface="Times New Roman" charset="0"/>
                </a:rPr>
                <a:t>2</a:t>
              </a:r>
              <a:r>
                <a:rPr kumimoji="0" lang="es-ES_tradnl" b="1" dirty="0">
                  <a:solidFill>
                    <a:srgbClr val="002060"/>
                  </a:solidFill>
                  <a:cs typeface="Times New Roman" charset="0"/>
                </a:rPr>
                <a:t> </a:t>
              </a:r>
              <a:r>
                <a:rPr kumimoji="0" lang="es-ES_tradnl" sz="2000" b="1" dirty="0">
                  <a:solidFill>
                    <a:srgbClr val="002060"/>
                  </a:solidFill>
                  <a:cs typeface="Times New Roman" charset="0"/>
                </a:rPr>
                <a:t>(L/min)</a:t>
              </a:r>
              <a:endParaRPr kumimoji="0" lang="es-ES" sz="2000" b="1" dirty="0">
                <a:solidFill>
                  <a:srgbClr val="002060"/>
                </a:solidFill>
                <a:cs typeface="Times New Roman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BA8B0AD9-C940-4988-BA9F-70D29082D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6" y="1258"/>
              <a:ext cx="3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0" lang="es-ES_tradnl" b="1">
                  <a:solidFill>
                    <a:srgbClr val="002060"/>
                  </a:solidFill>
                  <a:cs typeface="Times New Roman" charset="0"/>
                </a:rPr>
                <a:t>FIO</a:t>
              </a:r>
              <a:r>
                <a:rPr kumimoji="0" lang="es-ES_tradnl" b="1" baseline="-25000">
                  <a:solidFill>
                    <a:srgbClr val="002060"/>
                  </a:solidFill>
                  <a:cs typeface="Times New Roman" charset="0"/>
                </a:rPr>
                <a:t>2</a:t>
              </a:r>
              <a:endParaRPr kumimoji="0" lang="es-ES" b="1" baseline="-25000">
                <a:solidFill>
                  <a:srgbClr val="002060"/>
                </a:solidFill>
                <a:cs typeface="Times New Roman" charset="0"/>
              </a:endParaRPr>
            </a:p>
          </p:txBody>
        </p:sp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5BAEE0E1-F0A8-4B1C-91F6-20E7BDD1D2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248"/>
              <a:ext cx="2976" cy="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5E9A7B89-AEAE-4AB1-98BA-39D99EB8D0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632"/>
              <a:ext cx="2976" cy="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</p:grpSp>
      <p:sp>
        <p:nvSpPr>
          <p:cNvPr id="9" name="Text Box 7">
            <a:extLst>
              <a:ext uri="{FF2B5EF4-FFF2-40B4-BE49-F238E27FC236}">
                <a16:creationId xmlns:a16="http://schemas.microsoft.com/office/drawing/2014/main" id="{9B925BE3-FF7E-4EB5-A11C-486B8FD99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868" y="981052"/>
            <a:ext cx="27606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CANULA O CATETER NASAL</a:t>
            </a:r>
            <a:endParaRPr lang="es-ES" b="1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0" name="Group 18">
            <a:extLst>
              <a:ext uri="{FF2B5EF4-FFF2-40B4-BE49-F238E27FC236}">
                <a16:creationId xmlns:a16="http://schemas.microsoft.com/office/drawing/2014/main" id="{3B4F9F91-93BB-41CC-8283-0076064F0CF9}"/>
              </a:ext>
            </a:extLst>
          </p:cNvPr>
          <p:cNvGrpSpPr>
            <a:grpSpLocks/>
          </p:cNvGrpSpPr>
          <p:nvPr/>
        </p:nvGrpSpPr>
        <p:grpSpPr bwMode="auto">
          <a:xfrm>
            <a:off x="3802043" y="2520927"/>
            <a:ext cx="3217862" cy="2235200"/>
            <a:chOff x="2385" y="1834"/>
            <a:chExt cx="2027" cy="1408"/>
          </a:xfrm>
        </p:grpSpPr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00AC5BFC-FF08-4757-8902-E92B71E83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5" y="1841"/>
              <a:ext cx="190" cy="1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1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2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3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4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5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6</a:t>
              </a:r>
              <a:endParaRPr lang="es-ES" b="1">
                <a:solidFill>
                  <a:srgbClr val="002060"/>
                </a:solidFill>
              </a:endParaRPr>
            </a:p>
          </p:txBody>
        </p:sp>
        <p:sp>
          <p:nvSpPr>
            <p:cNvPr id="12" name="Text Box 9">
              <a:extLst>
                <a:ext uri="{FF2B5EF4-FFF2-40B4-BE49-F238E27FC236}">
                  <a16:creationId xmlns:a16="http://schemas.microsoft.com/office/drawing/2014/main" id="{2E244252-A57A-478D-AA85-7F454469F8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6" y="1834"/>
              <a:ext cx="376" cy="1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0.24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0.28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0.32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0.36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0.40</a:t>
              </a:r>
            </a:p>
            <a:p>
              <a:pPr>
                <a:lnSpc>
                  <a:spcPct val="130000"/>
                </a:lnSpc>
              </a:pPr>
              <a:r>
                <a:rPr lang="es-MX" b="1">
                  <a:solidFill>
                    <a:srgbClr val="002060"/>
                  </a:solidFill>
                </a:rPr>
                <a:t>0.44</a:t>
              </a:r>
              <a:endParaRPr lang="es-ES" b="1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4840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D2D15-96A9-4C14-8A4C-2C4216CB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4583D2-14B1-4134-AD2F-88EC0A2EB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9856D5-AA05-4059-BC25-A3E586E49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652" y="2133600"/>
            <a:ext cx="36235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No aseguran niveles estables de FIO</a:t>
            </a:r>
            <a:r>
              <a:rPr kumimoji="0" lang="es-ES_tradnl" baseline="-25000">
                <a:solidFill>
                  <a:srgbClr val="002060"/>
                </a:solidFill>
                <a:cs typeface="Times New Roman" charset="0"/>
              </a:rPr>
              <a:t>2</a:t>
            </a:r>
            <a:endParaRPr kumimoji="0" lang="es-ES" baseline="-25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B270C3-2661-4093-BBC9-FDC1BF78B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777" y="1323975"/>
            <a:ext cx="38744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No aportan toda la atmósfera respirada</a:t>
            </a:r>
            <a:endParaRPr kumimoji="0" lang="es-ES" baseline="-25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E32C13-5FC3-4DDC-8675-A8A30E0E1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8127" y="5105400"/>
            <a:ext cx="4692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No es posible controlar temperatura y humedad</a:t>
            </a:r>
            <a:endParaRPr kumimoji="0" lang="es-ES" baseline="-25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401C58-C86E-4899-9A29-CD1ADE1D1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502" y="3098800"/>
            <a:ext cx="2024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La FIO</a:t>
            </a:r>
            <a:r>
              <a:rPr kumimoji="0" lang="es-ES_tradnl" baseline="-25000">
                <a:solidFill>
                  <a:srgbClr val="002060"/>
                </a:solidFill>
                <a:cs typeface="Times New Roman" charset="0"/>
              </a:rPr>
              <a:t>2</a:t>
            </a:r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 cambia con:</a:t>
            </a:r>
            <a:endParaRPr kumimoji="0" lang="es-ES" baseline="-25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4AE2BA-4E70-4423-B514-9BD8A749F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7264" y="3551238"/>
            <a:ext cx="386663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kumimoji="0" lang="es-ES_tradnl" sz="2200">
                <a:solidFill>
                  <a:srgbClr val="002060"/>
                </a:solidFill>
                <a:cs typeface="Times New Roman" charset="0"/>
              </a:rPr>
              <a:t>Tamaño del reservorio de O</a:t>
            </a:r>
            <a:r>
              <a:rPr kumimoji="0" lang="es-ES_tradnl" sz="2200" baseline="-25000">
                <a:solidFill>
                  <a:srgbClr val="002060"/>
                </a:solidFill>
                <a:cs typeface="Times New Roman" charset="0"/>
              </a:rPr>
              <a:t>2</a:t>
            </a:r>
          </a:p>
          <a:p>
            <a:pPr algn="l"/>
            <a:r>
              <a:rPr kumimoji="0" lang="es-ES_tradnl" sz="2200">
                <a:solidFill>
                  <a:srgbClr val="002060"/>
                </a:solidFill>
                <a:cs typeface="Times New Roman" charset="0"/>
              </a:rPr>
              <a:t>Flujo de O</a:t>
            </a:r>
            <a:r>
              <a:rPr kumimoji="0" lang="es-ES_tradnl" sz="2200" baseline="-25000">
                <a:solidFill>
                  <a:srgbClr val="002060"/>
                </a:solidFill>
                <a:cs typeface="Times New Roman" charset="0"/>
              </a:rPr>
              <a:t>2 </a:t>
            </a:r>
            <a:r>
              <a:rPr kumimoji="0" lang="es-ES_tradnl" sz="2200">
                <a:solidFill>
                  <a:srgbClr val="002060"/>
                </a:solidFill>
                <a:cs typeface="Times New Roman" charset="0"/>
              </a:rPr>
              <a:t>(L/min)</a:t>
            </a:r>
          </a:p>
          <a:p>
            <a:pPr algn="l"/>
            <a:r>
              <a:rPr kumimoji="0" lang="es-ES_tradnl" sz="2200">
                <a:solidFill>
                  <a:srgbClr val="002060"/>
                </a:solidFill>
                <a:cs typeface="Times New Roman" charset="0"/>
              </a:rPr>
              <a:t>Patrón respiratorio del paciente </a:t>
            </a:r>
            <a:endParaRPr kumimoji="0" lang="es-ES" sz="2200" baseline="-25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CD14FA-8E3D-4BA9-BC37-C40905B4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252" y="352425"/>
            <a:ext cx="58430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 sz="2800">
                <a:solidFill>
                  <a:srgbClr val="002060"/>
                </a:solidFill>
                <a:cs typeface="Times New Roman" charset="0"/>
              </a:rPr>
              <a:t>Dispositivos de BAJO FLUJO de oxígeno</a:t>
            </a:r>
            <a:endParaRPr kumimoji="0" lang="es-ES" sz="2800">
              <a:solidFill>
                <a:srgbClr val="002060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944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D61BFF-E3DF-4EAD-BA9B-2ED3BF0E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EFD6CC-DE05-41E0-8667-FC8B11065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53340CA-6D6A-4FAB-A78A-27E0FA7F2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68" y="1577975"/>
            <a:ext cx="26915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 sz="2800">
                <a:solidFill>
                  <a:srgbClr val="002060"/>
                </a:solidFill>
                <a:cs typeface="Times New Roman" charset="0"/>
              </a:rPr>
              <a:t>Sistemas Venturi </a:t>
            </a:r>
            <a:endParaRPr kumimoji="0" lang="es-ES" sz="28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3AA9F19-D313-4955-AEA3-E174D6E95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5230" y="381000"/>
            <a:ext cx="5822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s-ES_tradnl" sz="2800">
                <a:solidFill>
                  <a:srgbClr val="002060"/>
                </a:solidFill>
                <a:cs typeface="Times New Roman" charset="0"/>
              </a:rPr>
              <a:t>Dispositivos de ALTO FLUJO de oxígeno</a:t>
            </a:r>
            <a:endParaRPr kumimoji="0" lang="es-ES" sz="28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B7FBBDE0-0BE1-444D-98F9-FA4B05FFEA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3730" y="3762375"/>
            <a:ext cx="2314575" cy="0"/>
          </a:xfrm>
          <a:prstGeom prst="line">
            <a:avLst/>
          </a:prstGeom>
          <a:noFill/>
          <a:ln w="38100">
            <a:solidFill>
              <a:srgbClr val="02C8F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AC4B7C2-4A5F-4799-BDB9-51C9066D96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3730" y="4932363"/>
            <a:ext cx="2314575" cy="0"/>
          </a:xfrm>
          <a:prstGeom prst="line">
            <a:avLst/>
          </a:prstGeom>
          <a:noFill/>
          <a:ln w="38100">
            <a:solidFill>
              <a:srgbClr val="02C8F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59733A95-02BF-405B-9E2F-815202757EC2}"/>
              </a:ext>
            </a:extLst>
          </p:cNvPr>
          <p:cNvSpPr>
            <a:spLocks/>
          </p:cNvSpPr>
          <p:nvPr/>
        </p:nvSpPr>
        <p:spPr bwMode="auto">
          <a:xfrm>
            <a:off x="3182968" y="4137025"/>
            <a:ext cx="1508125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4" y="1"/>
              </a:cxn>
            </a:cxnLst>
            <a:rect l="0" t="0" r="r" b="b"/>
            <a:pathLst>
              <a:path w="594" h="1">
                <a:moveTo>
                  <a:pt x="0" y="0"/>
                </a:moveTo>
                <a:lnTo>
                  <a:pt x="594" y="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DDE35B6-92B6-46C6-ADB5-8D2BA2FFCC52}"/>
              </a:ext>
            </a:extLst>
          </p:cNvPr>
          <p:cNvSpPr>
            <a:spLocks/>
          </p:cNvSpPr>
          <p:nvPr/>
        </p:nvSpPr>
        <p:spPr bwMode="auto">
          <a:xfrm>
            <a:off x="4203730" y="3762375"/>
            <a:ext cx="1588" cy="32059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8"/>
              </a:cxn>
            </a:cxnLst>
            <a:rect l="0" t="0" r="r" b="b"/>
            <a:pathLst>
              <a:path w="1" h="108">
                <a:moveTo>
                  <a:pt x="0" y="0"/>
                </a:moveTo>
                <a:lnTo>
                  <a:pt x="0" y="108"/>
                </a:lnTo>
              </a:path>
            </a:pathLst>
          </a:custGeom>
          <a:noFill/>
          <a:ln w="38100" cap="flat" cmpd="sng">
            <a:solidFill>
              <a:srgbClr val="02C8F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E723AEE-DDD3-4688-873C-44F0B7D79197}"/>
              </a:ext>
            </a:extLst>
          </p:cNvPr>
          <p:cNvSpPr>
            <a:spLocks/>
          </p:cNvSpPr>
          <p:nvPr/>
        </p:nvSpPr>
        <p:spPr bwMode="auto">
          <a:xfrm>
            <a:off x="4179918" y="4603751"/>
            <a:ext cx="3175" cy="31905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08"/>
              </a:cxn>
            </a:cxnLst>
            <a:rect l="0" t="0" r="r" b="b"/>
            <a:pathLst>
              <a:path w="1" h="108">
                <a:moveTo>
                  <a:pt x="0" y="0"/>
                </a:moveTo>
                <a:lnTo>
                  <a:pt x="1" y="108"/>
                </a:lnTo>
              </a:path>
            </a:pathLst>
          </a:custGeom>
          <a:noFill/>
          <a:ln w="38100" cap="flat" cmpd="sng">
            <a:solidFill>
              <a:srgbClr val="02C8F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8EAB826B-EDA2-4FF6-9E87-B54ED8CD77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8305" y="2593975"/>
            <a:ext cx="1584325" cy="1134412"/>
          </a:xfrm>
          <a:prstGeom prst="line">
            <a:avLst/>
          </a:prstGeom>
          <a:noFill/>
          <a:ln w="38100">
            <a:solidFill>
              <a:srgbClr val="02C8F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F887D50-0350-47FE-A147-390457597F22}"/>
              </a:ext>
            </a:extLst>
          </p:cNvPr>
          <p:cNvSpPr>
            <a:spLocks/>
          </p:cNvSpPr>
          <p:nvPr/>
        </p:nvSpPr>
        <p:spPr bwMode="auto">
          <a:xfrm>
            <a:off x="6496080" y="4922839"/>
            <a:ext cx="1466850" cy="128392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8" y="434"/>
              </a:cxn>
            </a:cxnLst>
            <a:rect l="0" t="0" r="r" b="b"/>
            <a:pathLst>
              <a:path w="578" h="434">
                <a:moveTo>
                  <a:pt x="0" y="0"/>
                </a:moveTo>
                <a:lnTo>
                  <a:pt x="578" y="434"/>
                </a:lnTo>
              </a:path>
            </a:pathLst>
          </a:custGeom>
          <a:noFill/>
          <a:ln w="38100" cap="flat" cmpd="sng">
            <a:solidFill>
              <a:srgbClr val="02C8F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BFEFD9CA-3B4C-45B7-B123-F3407AF886B7}"/>
              </a:ext>
            </a:extLst>
          </p:cNvPr>
          <p:cNvSpPr>
            <a:spLocks/>
          </p:cNvSpPr>
          <p:nvPr/>
        </p:nvSpPr>
        <p:spPr bwMode="auto">
          <a:xfrm>
            <a:off x="7980393" y="2611438"/>
            <a:ext cx="604837" cy="3531166"/>
          </a:xfrm>
          <a:custGeom>
            <a:avLst/>
            <a:gdLst/>
            <a:ahLst/>
            <a:cxnLst>
              <a:cxn ang="0">
                <a:pos x="42" y="0"/>
              </a:cxn>
              <a:cxn ang="0">
                <a:pos x="231" y="522"/>
              </a:cxn>
              <a:cxn ang="0">
                <a:pos x="0" y="1194"/>
              </a:cxn>
            </a:cxnLst>
            <a:rect l="0" t="0" r="r" b="b"/>
            <a:pathLst>
              <a:path w="238" h="1194">
                <a:moveTo>
                  <a:pt x="42" y="0"/>
                </a:moveTo>
                <a:cubicBezTo>
                  <a:pt x="74" y="87"/>
                  <a:pt x="238" y="323"/>
                  <a:pt x="231" y="522"/>
                </a:cubicBezTo>
                <a:cubicBezTo>
                  <a:pt x="224" y="721"/>
                  <a:pt x="39" y="1090"/>
                  <a:pt x="0" y="1194"/>
                </a:cubicBezTo>
              </a:path>
            </a:pathLst>
          </a:custGeom>
          <a:noFill/>
          <a:ln w="38100" cap="flat" cmpd="sng">
            <a:solidFill>
              <a:srgbClr val="02C8F6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42821AE-7CDE-45B6-878B-37B208550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55" y="3671888"/>
            <a:ext cx="365125" cy="14180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8988FC-AC96-4C69-A1A7-C9C619CE6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2480" y="4841875"/>
            <a:ext cx="366713" cy="14180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79FF324-D609-43B3-A258-9797CDBAEFD7}"/>
              </a:ext>
            </a:extLst>
          </p:cNvPr>
          <p:cNvSpPr>
            <a:spLocks noChangeArrowheads="1"/>
          </p:cNvSpPr>
          <p:nvPr/>
        </p:nvSpPr>
        <p:spPr bwMode="auto">
          <a:xfrm rot="2269347">
            <a:off x="7227632" y="5664646"/>
            <a:ext cx="366713" cy="14180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D792592-362B-4775-9A69-F64301ABAD29}"/>
              </a:ext>
            </a:extLst>
          </p:cNvPr>
          <p:cNvSpPr>
            <a:spLocks noChangeArrowheads="1"/>
          </p:cNvSpPr>
          <p:nvPr/>
        </p:nvSpPr>
        <p:spPr bwMode="auto">
          <a:xfrm rot="20029552">
            <a:off x="7225393" y="3032343"/>
            <a:ext cx="366713" cy="14180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C2EB7BA7-1295-429B-A9AB-6A40219F1382}"/>
              </a:ext>
            </a:extLst>
          </p:cNvPr>
          <p:cNvSpPr>
            <a:spLocks/>
          </p:cNvSpPr>
          <p:nvPr/>
        </p:nvSpPr>
        <p:spPr bwMode="auto">
          <a:xfrm>
            <a:off x="7334280" y="2057400"/>
            <a:ext cx="1000125" cy="3927286"/>
          </a:xfrm>
          <a:custGeom>
            <a:avLst/>
            <a:gdLst/>
            <a:ahLst/>
            <a:cxnLst>
              <a:cxn ang="0">
                <a:pos x="262" y="0"/>
              </a:cxn>
              <a:cxn ang="0">
                <a:pos x="271" y="256"/>
              </a:cxn>
              <a:cxn ang="0">
                <a:pos x="9" y="677"/>
              </a:cxn>
              <a:cxn ang="0">
                <a:pos x="216" y="743"/>
              </a:cxn>
              <a:cxn ang="0">
                <a:pos x="168" y="962"/>
              </a:cxn>
              <a:cxn ang="0">
                <a:pos x="393" y="977"/>
              </a:cxn>
              <a:cxn ang="0">
                <a:pos x="174" y="1058"/>
              </a:cxn>
              <a:cxn ang="0">
                <a:pos x="180" y="1216"/>
              </a:cxn>
              <a:cxn ang="0">
                <a:pos x="264" y="1328"/>
              </a:cxn>
            </a:cxnLst>
            <a:rect l="0" t="0" r="r" b="b"/>
            <a:pathLst>
              <a:path w="394" h="1328">
                <a:moveTo>
                  <a:pt x="262" y="0"/>
                </a:moveTo>
                <a:cubicBezTo>
                  <a:pt x="273" y="90"/>
                  <a:pt x="293" y="162"/>
                  <a:pt x="271" y="256"/>
                </a:cubicBezTo>
                <a:cubicBezTo>
                  <a:pt x="230" y="363"/>
                  <a:pt x="20" y="615"/>
                  <a:pt x="9" y="677"/>
                </a:cubicBezTo>
                <a:cubicBezTo>
                  <a:pt x="0" y="750"/>
                  <a:pt x="181" y="710"/>
                  <a:pt x="216" y="743"/>
                </a:cubicBezTo>
                <a:cubicBezTo>
                  <a:pt x="219" y="813"/>
                  <a:pt x="137" y="899"/>
                  <a:pt x="168" y="962"/>
                </a:cubicBezTo>
                <a:cubicBezTo>
                  <a:pt x="183" y="992"/>
                  <a:pt x="363" y="962"/>
                  <a:pt x="393" y="977"/>
                </a:cubicBezTo>
                <a:cubicBezTo>
                  <a:pt x="394" y="997"/>
                  <a:pt x="211" y="1027"/>
                  <a:pt x="174" y="1058"/>
                </a:cubicBezTo>
                <a:cubicBezTo>
                  <a:pt x="141" y="1107"/>
                  <a:pt x="173" y="1169"/>
                  <a:pt x="180" y="1216"/>
                </a:cubicBezTo>
                <a:cubicBezTo>
                  <a:pt x="197" y="1265"/>
                  <a:pt x="249" y="1325"/>
                  <a:pt x="264" y="132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7868904-8979-4B9E-81DB-6BA2724582D9}"/>
              </a:ext>
            </a:extLst>
          </p:cNvPr>
          <p:cNvSpPr>
            <a:spLocks noChangeArrowheads="1"/>
          </p:cNvSpPr>
          <p:nvPr/>
        </p:nvSpPr>
        <p:spPr bwMode="auto">
          <a:xfrm rot="2269347">
            <a:off x="6846632" y="5326509"/>
            <a:ext cx="366713" cy="14180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80C0A32-2FE6-496D-9661-F4FD0C06CDC8}"/>
              </a:ext>
            </a:extLst>
          </p:cNvPr>
          <p:cNvSpPr>
            <a:spLocks noChangeArrowheads="1"/>
          </p:cNvSpPr>
          <p:nvPr/>
        </p:nvSpPr>
        <p:spPr bwMode="auto">
          <a:xfrm rot="-1926264">
            <a:off x="6814039" y="3343600"/>
            <a:ext cx="366712" cy="14180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84B87C25-4CE9-4E32-8D7A-4D5C8BB128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5218" y="4137025"/>
            <a:ext cx="122237" cy="1433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22" name="Line 21">
            <a:extLst>
              <a:ext uri="{FF2B5EF4-FFF2-40B4-BE49-F238E27FC236}">
                <a16:creationId xmlns:a16="http://schemas.microsoft.com/office/drawing/2014/main" id="{CF115BE9-9344-4ADA-B8BF-20259B41989C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4657498" y="4457957"/>
            <a:ext cx="141802" cy="122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216C7D64-E2AC-407C-A4A7-EB3B4BAB2E84}"/>
              </a:ext>
            </a:extLst>
          </p:cNvPr>
          <p:cNvSpPr>
            <a:spLocks/>
          </p:cNvSpPr>
          <p:nvPr/>
        </p:nvSpPr>
        <p:spPr bwMode="auto">
          <a:xfrm>
            <a:off x="3182968" y="4600575"/>
            <a:ext cx="1508125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4" y="1"/>
              </a:cxn>
            </a:cxnLst>
            <a:rect l="0" t="0" r="r" b="b"/>
            <a:pathLst>
              <a:path w="594" h="1">
                <a:moveTo>
                  <a:pt x="0" y="0"/>
                </a:moveTo>
                <a:lnTo>
                  <a:pt x="594" y="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s-ES">
              <a:solidFill>
                <a:srgbClr val="002060"/>
              </a:solidFill>
            </a:endParaRPr>
          </a:p>
        </p:txBody>
      </p:sp>
      <p:grpSp>
        <p:nvGrpSpPr>
          <p:cNvPr id="24" name="Group 35">
            <a:extLst>
              <a:ext uri="{FF2B5EF4-FFF2-40B4-BE49-F238E27FC236}">
                <a16:creationId xmlns:a16="http://schemas.microsoft.com/office/drawing/2014/main" id="{1DC20CFC-9302-492E-A13E-FD909235F5A6}"/>
              </a:ext>
            </a:extLst>
          </p:cNvPr>
          <p:cNvGrpSpPr>
            <a:grpSpLocks/>
          </p:cNvGrpSpPr>
          <p:nvPr/>
        </p:nvGrpSpPr>
        <p:grpSpPr bwMode="auto">
          <a:xfrm>
            <a:off x="2717830" y="3032125"/>
            <a:ext cx="2436813" cy="2598667"/>
            <a:chOff x="1200" y="1910"/>
            <a:chExt cx="1535" cy="1686"/>
          </a:xfrm>
        </p:grpSpPr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9F103C4C-8644-467D-B6A7-620901EA0F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45"/>
              <a:ext cx="1535" cy="0"/>
            </a:xfrm>
            <a:prstGeom prst="line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32DE2159-9C63-450B-8120-D4B2C64677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4" y="1910"/>
              <a:ext cx="691" cy="7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192"/>
                </a:cxn>
                <a:cxn ang="0">
                  <a:pos x="288" y="336"/>
                </a:cxn>
                <a:cxn ang="0">
                  <a:pos x="432" y="384"/>
                </a:cxn>
              </a:cxnLst>
              <a:rect l="0" t="0" r="r" b="b"/>
              <a:pathLst>
                <a:path w="432" h="384">
                  <a:moveTo>
                    <a:pt x="0" y="0"/>
                  </a:moveTo>
                  <a:cubicBezTo>
                    <a:pt x="24" y="68"/>
                    <a:pt x="48" y="136"/>
                    <a:pt x="96" y="192"/>
                  </a:cubicBezTo>
                  <a:cubicBezTo>
                    <a:pt x="144" y="248"/>
                    <a:pt x="232" y="304"/>
                    <a:pt x="288" y="336"/>
                  </a:cubicBezTo>
                  <a:cubicBezTo>
                    <a:pt x="344" y="368"/>
                    <a:pt x="388" y="376"/>
                    <a:pt x="432" y="384"/>
                  </a:cubicBezTo>
                </a:path>
              </a:pathLst>
            </a:custGeom>
            <a:noFill/>
            <a:ln w="57150" cap="flat" cmpd="sng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2F67967-A2CC-4B5B-8420-024331A3CFE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044" y="2860"/>
              <a:ext cx="691" cy="7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192"/>
                </a:cxn>
                <a:cxn ang="0">
                  <a:pos x="288" y="336"/>
                </a:cxn>
                <a:cxn ang="0">
                  <a:pos x="432" y="384"/>
                </a:cxn>
              </a:cxnLst>
              <a:rect l="0" t="0" r="r" b="b"/>
              <a:pathLst>
                <a:path w="432" h="384">
                  <a:moveTo>
                    <a:pt x="0" y="0"/>
                  </a:moveTo>
                  <a:cubicBezTo>
                    <a:pt x="24" y="68"/>
                    <a:pt x="48" y="136"/>
                    <a:pt x="96" y="192"/>
                  </a:cubicBezTo>
                  <a:cubicBezTo>
                    <a:pt x="144" y="248"/>
                    <a:pt x="232" y="304"/>
                    <a:pt x="288" y="336"/>
                  </a:cubicBezTo>
                  <a:cubicBezTo>
                    <a:pt x="344" y="368"/>
                    <a:pt x="388" y="376"/>
                    <a:pt x="432" y="384"/>
                  </a:cubicBezTo>
                </a:path>
              </a:pathLst>
            </a:custGeom>
            <a:noFill/>
            <a:ln w="57150" cap="flat" cmpd="sng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</p:grpSp>
      <p:grpSp>
        <p:nvGrpSpPr>
          <p:cNvPr id="28" name="Group 36">
            <a:extLst>
              <a:ext uri="{FF2B5EF4-FFF2-40B4-BE49-F238E27FC236}">
                <a16:creationId xmlns:a16="http://schemas.microsoft.com/office/drawing/2014/main" id="{13007A45-2A89-4EEA-8084-1D8CB8308750}"/>
              </a:ext>
            </a:extLst>
          </p:cNvPr>
          <p:cNvGrpSpPr>
            <a:grpSpLocks/>
          </p:cNvGrpSpPr>
          <p:nvPr/>
        </p:nvGrpSpPr>
        <p:grpSpPr bwMode="auto">
          <a:xfrm>
            <a:off x="6805643" y="2674938"/>
            <a:ext cx="704850" cy="3363163"/>
            <a:chOff x="3775" y="1685"/>
            <a:chExt cx="444" cy="2182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B9D15C2C-7DEF-46C0-863F-8B272F05A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1" y="1685"/>
              <a:ext cx="188" cy="536"/>
            </a:xfrm>
            <a:custGeom>
              <a:avLst/>
              <a:gdLst/>
              <a:ahLst/>
              <a:cxnLst>
                <a:cxn ang="0">
                  <a:pos x="114" y="279"/>
                </a:cxn>
                <a:cxn ang="0">
                  <a:pos x="99" y="132"/>
                </a:cxn>
                <a:cxn ang="0">
                  <a:pos x="0" y="0"/>
                </a:cxn>
              </a:cxnLst>
              <a:rect l="0" t="0" r="r" b="b"/>
              <a:pathLst>
                <a:path w="118" h="279">
                  <a:moveTo>
                    <a:pt x="114" y="279"/>
                  </a:moveTo>
                  <a:cubicBezTo>
                    <a:pt x="112" y="255"/>
                    <a:pt x="118" y="178"/>
                    <a:pt x="99" y="132"/>
                  </a:cubicBezTo>
                  <a:cubicBezTo>
                    <a:pt x="80" y="86"/>
                    <a:pt x="21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0432A23-4CBC-4231-A7B6-1C1F01DB2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5" y="1870"/>
              <a:ext cx="189" cy="535"/>
            </a:xfrm>
            <a:custGeom>
              <a:avLst/>
              <a:gdLst/>
              <a:ahLst/>
              <a:cxnLst>
                <a:cxn ang="0">
                  <a:pos x="114" y="279"/>
                </a:cxn>
                <a:cxn ang="0">
                  <a:pos x="99" y="132"/>
                </a:cxn>
                <a:cxn ang="0">
                  <a:pos x="0" y="0"/>
                </a:cxn>
              </a:cxnLst>
              <a:rect l="0" t="0" r="r" b="b"/>
              <a:pathLst>
                <a:path w="118" h="279">
                  <a:moveTo>
                    <a:pt x="114" y="279"/>
                  </a:moveTo>
                  <a:cubicBezTo>
                    <a:pt x="112" y="255"/>
                    <a:pt x="118" y="178"/>
                    <a:pt x="99" y="132"/>
                  </a:cubicBezTo>
                  <a:cubicBezTo>
                    <a:pt x="80" y="86"/>
                    <a:pt x="21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36DEF2F0-91D6-4CE8-B8C5-574FCECD7FA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775" y="3124"/>
              <a:ext cx="189" cy="536"/>
            </a:xfrm>
            <a:custGeom>
              <a:avLst/>
              <a:gdLst/>
              <a:ahLst/>
              <a:cxnLst>
                <a:cxn ang="0">
                  <a:pos x="114" y="279"/>
                </a:cxn>
                <a:cxn ang="0">
                  <a:pos x="99" y="132"/>
                </a:cxn>
                <a:cxn ang="0">
                  <a:pos x="0" y="0"/>
                </a:cxn>
              </a:cxnLst>
              <a:rect l="0" t="0" r="r" b="b"/>
              <a:pathLst>
                <a:path w="118" h="279">
                  <a:moveTo>
                    <a:pt x="114" y="279"/>
                  </a:moveTo>
                  <a:cubicBezTo>
                    <a:pt x="112" y="255"/>
                    <a:pt x="118" y="178"/>
                    <a:pt x="99" y="132"/>
                  </a:cubicBezTo>
                  <a:cubicBezTo>
                    <a:pt x="80" y="86"/>
                    <a:pt x="21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9D8A85B2-4002-4DD3-8ADC-F47D915C358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005" y="3332"/>
              <a:ext cx="189" cy="535"/>
            </a:xfrm>
            <a:custGeom>
              <a:avLst/>
              <a:gdLst/>
              <a:ahLst/>
              <a:cxnLst>
                <a:cxn ang="0">
                  <a:pos x="114" y="279"/>
                </a:cxn>
                <a:cxn ang="0">
                  <a:pos x="99" y="132"/>
                </a:cxn>
                <a:cxn ang="0">
                  <a:pos x="0" y="0"/>
                </a:cxn>
              </a:cxnLst>
              <a:rect l="0" t="0" r="r" b="b"/>
              <a:pathLst>
                <a:path w="118" h="279">
                  <a:moveTo>
                    <a:pt x="114" y="279"/>
                  </a:moveTo>
                  <a:cubicBezTo>
                    <a:pt x="112" y="255"/>
                    <a:pt x="118" y="178"/>
                    <a:pt x="99" y="132"/>
                  </a:cubicBezTo>
                  <a:cubicBezTo>
                    <a:pt x="80" y="86"/>
                    <a:pt x="21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</p:grpSp>
      <p:sp>
        <p:nvSpPr>
          <p:cNvPr id="33" name="Text Box 33">
            <a:extLst>
              <a:ext uri="{FF2B5EF4-FFF2-40B4-BE49-F238E27FC236}">
                <a16:creationId xmlns:a16="http://schemas.microsoft.com/office/drawing/2014/main" id="{6E86C2E9-B9FC-447B-858B-81E325BAD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55" y="2667000"/>
            <a:ext cx="15055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600">
                <a:solidFill>
                  <a:srgbClr val="002060"/>
                </a:solidFill>
              </a:rPr>
              <a:t>AIRE AMBIENTE</a:t>
            </a:r>
            <a:endParaRPr lang="es-ES" sz="1600">
              <a:solidFill>
                <a:srgbClr val="002060"/>
              </a:solidFill>
            </a:endParaRPr>
          </a:p>
        </p:txBody>
      </p:sp>
      <p:sp>
        <p:nvSpPr>
          <p:cNvPr id="34" name="Text Box 34">
            <a:extLst>
              <a:ext uri="{FF2B5EF4-FFF2-40B4-BE49-F238E27FC236}">
                <a16:creationId xmlns:a16="http://schemas.microsoft.com/office/drawing/2014/main" id="{1132826A-B11E-4E3F-AEE5-D946005EE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6305" y="6140450"/>
            <a:ext cx="1495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600">
                <a:solidFill>
                  <a:srgbClr val="002060"/>
                </a:solidFill>
              </a:rPr>
              <a:t>GAS EXHALADO</a:t>
            </a:r>
            <a:endParaRPr lang="es-ES" sz="1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736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B473CA-1A36-4697-9B44-C0F344FC5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03678D-2EAA-4351-B8BC-BAD64D07D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BF78573-0290-447F-8311-5FD715B8C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1956" y="1323975"/>
            <a:ext cx="29645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Sistemas Venturi</a:t>
            </a:r>
          </a:p>
          <a:p>
            <a:pPr algn="ctr"/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Máscaras de Flujo Controlado</a:t>
            </a:r>
            <a:endParaRPr kumimoji="0" lang="es-ES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974996-D53A-4691-8078-B5AE9D190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8719" y="3625850"/>
            <a:ext cx="38003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Suministran niveles constantes de FIO</a:t>
            </a:r>
            <a:r>
              <a:rPr kumimoji="0" lang="es-ES_tradnl" baseline="-25000">
                <a:solidFill>
                  <a:srgbClr val="002060"/>
                </a:solidFill>
                <a:cs typeface="Times New Roman" charset="0"/>
              </a:rPr>
              <a:t>2</a:t>
            </a:r>
            <a:endParaRPr kumimoji="0" lang="es-ES" baseline="-25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ED42D1-E602-47A9-8565-2220A12D6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69" y="2847975"/>
            <a:ext cx="35730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>
                <a:solidFill>
                  <a:srgbClr val="002060"/>
                </a:solidFill>
                <a:cs typeface="Times New Roman" charset="0"/>
              </a:rPr>
              <a:t>Aportan toda la atmósfera respirada</a:t>
            </a:r>
            <a:endParaRPr kumimoji="0" lang="es-ES" baseline="-2500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95778C-F39F-471A-AAE3-376C23968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26" y="5214950"/>
            <a:ext cx="4365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Es posible controlar temperatura y humedad</a:t>
            </a:r>
            <a:endParaRPr kumimoji="0" lang="es-ES" baseline="-25000" dirty="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4FFF71-AF17-4EC5-9D62-1330C180A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22" y="4357694"/>
            <a:ext cx="53950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La FIO</a:t>
            </a:r>
            <a:r>
              <a:rPr kumimoji="0" lang="es-ES_tradnl" baseline="-25000" dirty="0">
                <a:solidFill>
                  <a:srgbClr val="002060"/>
                </a:solidFill>
                <a:cs typeface="Times New Roman" charset="0"/>
              </a:rPr>
              <a:t>2</a:t>
            </a:r>
            <a:r>
              <a:rPr kumimoji="0" lang="es-ES_tradnl" dirty="0">
                <a:solidFill>
                  <a:srgbClr val="002060"/>
                </a:solidFill>
                <a:cs typeface="Times New Roman" charset="0"/>
              </a:rPr>
              <a:t> no se afecta por cambios del patrón respiratorio</a:t>
            </a:r>
            <a:endParaRPr kumimoji="0" lang="es-ES" baseline="-25000" dirty="0">
              <a:solidFill>
                <a:srgbClr val="002060"/>
              </a:solidFill>
              <a:cs typeface="Times New Roman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69DB99-DF26-4303-8348-6D6F64D80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231" y="352425"/>
            <a:ext cx="5822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0" lang="es-ES_tradnl" sz="2800" dirty="0">
                <a:solidFill>
                  <a:srgbClr val="002060"/>
                </a:solidFill>
                <a:cs typeface="Times New Roman" charset="0"/>
              </a:rPr>
              <a:t>Dispositivos de ALTO FLUJO de oxígeno</a:t>
            </a:r>
            <a:endParaRPr kumimoji="0" lang="es-ES" sz="2800" dirty="0">
              <a:solidFill>
                <a:srgbClr val="002060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1190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617AE8-F8F6-4032-8F18-46CA5F8DF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456FEE3B-0703-4341-8E80-EF23E9FF7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4044" y="278106"/>
            <a:ext cx="6074568" cy="6074568"/>
          </a:xfrm>
        </p:spPr>
      </p:pic>
    </p:spTree>
    <p:extLst>
      <p:ext uri="{BB962C8B-B14F-4D97-AF65-F5344CB8AC3E}">
        <p14:creationId xmlns:p14="http://schemas.microsoft.com/office/powerpoint/2010/main" val="7061866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E0B72-1DE5-484A-86ED-EE9C838CA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1E42975-F08C-4D0C-A210-AD9B071D50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4150" y="609601"/>
            <a:ext cx="4329377" cy="5384798"/>
          </a:xfrm>
        </p:spPr>
      </p:pic>
    </p:spTree>
    <p:extLst>
      <p:ext uri="{BB962C8B-B14F-4D97-AF65-F5344CB8AC3E}">
        <p14:creationId xmlns:p14="http://schemas.microsoft.com/office/powerpoint/2010/main" val="3158776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29B94-D7EE-48A9-896E-AD110FCE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DDC58D02-05E1-4DF9-8CB3-F03FC8CFB4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3388" y="515144"/>
            <a:ext cx="5596898" cy="5596898"/>
          </a:xfrm>
        </p:spPr>
      </p:pic>
    </p:spTree>
    <p:extLst>
      <p:ext uri="{BB962C8B-B14F-4D97-AF65-F5344CB8AC3E}">
        <p14:creationId xmlns:p14="http://schemas.microsoft.com/office/powerpoint/2010/main" val="67180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15A728-F99A-42F3-BA74-08D9E2E8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2943B28-7B9D-4BAD-BC81-54088F83E2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8966" y="879642"/>
            <a:ext cx="8110780" cy="5309935"/>
          </a:xfrm>
        </p:spPr>
      </p:pic>
    </p:spTree>
    <p:extLst>
      <p:ext uri="{BB962C8B-B14F-4D97-AF65-F5344CB8AC3E}">
        <p14:creationId xmlns:p14="http://schemas.microsoft.com/office/powerpoint/2010/main" val="1997612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2F53E-87EB-41DA-A3BA-BF370A2C1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D80CED8-4B3F-46FF-8A2D-190280B55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6505" y="497305"/>
            <a:ext cx="8534400" cy="5277853"/>
          </a:xfrm>
        </p:spPr>
      </p:pic>
    </p:spTree>
    <p:extLst>
      <p:ext uri="{BB962C8B-B14F-4D97-AF65-F5344CB8AC3E}">
        <p14:creationId xmlns:p14="http://schemas.microsoft.com/office/powerpoint/2010/main" val="66463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E2081D-9EBE-4061-8327-E8EAC1E5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33C2AB-1FBE-4E8C-BC2D-1EE04DE68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>
                <a:hlinkClick r:id="rId2"/>
              </a:rPr>
              <a:t>1,213 × 1,390</a:t>
            </a:r>
            <a:endParaRPr lang="es-UY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3BDE9C9-C32F-4866-94A2-7C45BBCAA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222" y="863601"/>
            <a:ext cx="8684378" cy="566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339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2B17B-0F4D-44ED-BA06-69BB7412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1F0BE3-DF1A-4A5D-A83F-02B8A48A3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7200" dirty="0"/>
              <a:t>         GRACIAS</a:t>
            </a:r>
            <a:endParaRPr lang="es-UY" sz="7200" dirty="0"/>
          </a:p>
        </p:txBody>
      </p:sp>
    </p:spTree>
    <p:extLst>
      <p:ext uri="{BB962C8B-B14F-4D97-AF65-F5344CB8AC3E}">
        <p14:creationId xmlns:p14="http://schemas.microsoft.com/office/powerpoint/2010/main" val="337913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F75C74-9A63-44D7-A140-00CB3FC07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1193800"/>
          </a:xfrm>
        </p:spPr>
        <p:txBody>
          <a:bodyPr>
            <a:normAutofit fontScale="90000"/>
          </a:bodyPr>
          <a:lstStyle/>
          <a:p>
            <a:r>
              <a:rPr kumimoji="1" lang="es-ES_tradnl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FUNCION PULMONAR</a:t>
            </a:r>
            <a:br>
              <a:rPr kumimoji="1" lang="es-ES_tradnl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r>
              <a:rPr kumimoji="1" lang="es-ES_tradnl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INTERCAMBIO DE O</a:t>
            </a:r>
            <a:r>
              <a:rPr kumimoji="1" lang="es-ES_tradnl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2 </a:t>
            </a:r>
            <a:r>
              <a:rPr kumimoji="1" lang="es-ES_tradnl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Y CO</a:t>
            </a:r>
            <a:r>
              <a:rPr kumimoji="1" lang="es-ES_tradnl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2</a:t>
            </a:r>
            <a:br>
              <a:rPr kumimoji="1" lang="es-ES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CE0261-1E10-4204-A7E3-40127EE282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4212" y="1588167"/>
            <a:ext cx="8534401" cy="4211053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DEFINICION INSUFICIENCIA RESPIRATORIA</a:t>
            </a:r>
          </a:p>
          <a:p>
            <a:pPr algn="ctr">
              <a:lnSpc>
                <a:spcPct val="110000"/>
              </a:lnSpc>
            </a:pP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(Diagnóstico gasométrico)</a:t>
            </a:r>
          </a:p>
          <a:p>
            <a:pPr algn="ctr">
              <a:lnSpc>
                <a:spcPct val="110000"/>
              </a:lnSpc>
            </a:pPr>
            <a:endParaRPr kumimoji="1"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  <a:p>
            <a:pPr algn="ctr">
              <a:lnSpc>
                <a:spcPct val="110000"/>
              </a:lnSpc>
            </a:pP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PaO</a:t>
            </a:r>
            <a:r>
              <a:rPr kumimoji="1" lang="es-ES_tradnl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2</a:t>
            </a: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&lt; 60 mm Hg</a:t>
            </a: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  <a:p>
            <a:pPr algn="ctr">
              <a:lnSpc>
                <a:spcPct val="110000"/>
              </a:lnSpc>
            </a:pPr>
            <a:endParaRPr kumimoji="1"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  <a:p>
            <a:pPr algn="ctr">
              <a:lnSpc>
                <a:spcPct val="110000"/>
              </a:lnSpc>
            </a:pP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PaCO</a:t>
            </a:r>
            <a:r>
              <a:rPr kumimoji="1" lang="es-ES_tradnl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2</a:t>
            </a:r>
            <a:r>
              <a:rPr kumimoji="1" lang="es-ES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</a:t>
            </a:r>
            <a:r>
              <a:rPr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&gt; 50 mm Hg</a:t>
            </a:r>
          </a:p>
          <a:p>
            <a:endParaRPr lang="es-UY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6CC4B9-B58A-4F9C-85E4-E13E4588B2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90324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74AFD8-C4B2-4DE4-991B-C52D11D2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407024"/>
            <a:ext cx="8534400" cy="3587376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necesidad de O</a:t>
            </a:r>
            <a:r>
              <a:rPr kumimoji="1" lang="es-ES_tradnl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2 </a:t>
            </a: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suplementario para PaO2 &gt; 60</a:t>
            </a: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Sujeto sano en posición supino</a:t>
            </a: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PaO</a:t>
            </a:r>
            <a:r>
              <a:rPr kumimoji="1" lang="es-ES_tradnl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2</a:t>
            </a:r>
            <a: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= 103,5 - (0,4 * edad)</a:t>
            </a: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br>
              <a:rPr kumimoji="1" lang="es-ES_tradn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0B1E1A-C0BB-4E4A-92D2-C35DAF124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389964"/>
            <a:ext cx="8534400" cy="1583215"/>
          </a:xfrm>
        </p:spPr>
        <p:txBody>
          <a:bodyPr/>
          <a:lstStyle/>
          <a:p>
            <a:r>
              <a:rPr kumimoji="1" lang="es-ES_tradnl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HIPOXEMIA RELATIVA 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77956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469C4-2B38-4976-8782-81D8C49E9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68923"/>
            <a:ext cx="10382374" cy="1498601"/>
          </a:xfrm>
        </p:spPr>
        <p:txBody>
          <a:bodyPr>
            <a:normAutofit fontScale="90000"/>
          </a:bodyPr>
          <a:lstStyle/>
          <a:p>
            <a:r>
              <a:rPr kumimoji="1" lang="es-ES_tradnl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Evaluación clínica del intercambio pulmonar de gases</a:t>
            </a:r>
            <a:br>
              <a:rPr kumimoji="1" lang="es-E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B32915-B767-4CBC-B77C-E7728CCE9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967524"/>
            <a:ext cx="10823576" cy="4026876"/>
          </a:xfrm>
        </p:spPr>
        <p:txBody>
          <a:bodyPr/>
          <a:lstStyle/>
          <a:p>
            <a:pPr algn="ctr"/>
            <a:r>
              <a:rPr kumimoji="1" lang="es-ES_tradnl" sz="2800" b="1" dirty="0">
                <a:solidFill>
                  <a:srgbClr val="002060"/>
                </a:solidFill>
                <a:latin typeface="Century Gothic" pitchFamily="34" charset="0"/>
              </a:rPr>
              <a:t>MEDIDAS DIRECTAMENTE EN SANGRE ARTERIAL </a:t>
            </a:r>
          </a:p>
          <a:p>
            <a:pPr algn="ctr"/>
            <a:r>
              <a:rPr kumimoji="1" lang="es-ES_tradnl" sz="2800" b="1" dirty="0">
                <a:solidFill>
                  <a:srgbClr val="002060"/>
                </a:solidFill>
                <a:latin typeface="Century Gothic" pitchFamily="34" charset="0"/>
              </a:rPr>
              <a:t>O VENOSA MEZCLADA:</a:t>
            </a:r>
          </a:p>
          <a:p>
            <a:pPr algn="ctr"/>
            <a:endParaRPr kumimoji="1" lang="es-ES_tradnl" sz="2800" b="1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kumimoji="1" lang="es-ES_tradnl" sz="2800" b="1" dirty="0">
                <a:solidFill>
                  <a:srgbClr val="002060"/>
                </a:solidFill>
                <a:latin typeface="Century Gothic" pitchFamily="34" charset="0"/>
              </a:rPr>
              <a:t>PaO</a:t>
            </a:r>
            <a:r>
              <a:rPr kumimoji="1" lang="es-ES_tradnl" sz="2800" b="1" baseline="-25000" dirty="0">
                <a:solidFill>
                  <a:srgbClr val="002060"/>
                </a:solidFill>
                <a:latin typeface="Century Gothic" pitchFamily="34" charset="0"/>
              </a:rPr>
              <a:t>2 </a:t>
            </a:r>
            <a:r>
              <a:rPr kumimoji="1" lang="es-ES_tradnl" sz="2800" b="1" dirty="0">
                <a:solidFill>
                  <a:srgbClr val="002060"/>
                </a:solidFill>
                <a:latin typeface="Century Gothic" pitchFamily="34" charset="0"/>
              </a:rPr>
              <a:t>(90-95 mm Hg), </a:t>
            </a:r>
          </a:p>
          <a:p>
            <a:pPr algn="ctr"/>
            <a:r>
              <a:rPr kumimoji="1" lang="es-ES_tradnl" sz="2800" b="1" dirty="0">
                <a:solidFill>
                  <a:srgbClr val="002060"/>
                </a:solidFill>
                <a:latin typeface="Century Gothic" pitchFamily="34" charset="0"/>
              </a:rPr>
              <a:t>PaCO</a:t>
            </a:r>
            <a:r>
              <a:rPr kumimoji="1" lang="es-ES_tradnl" sz="2800" b="1" baseline="-25000" dirty="0">
                <a:solidFill>
                  <a:srgbClr val="002060"/>
                </a:solidFill>
                <a:latin typeface="Century Gothic" pitchFamily="34" charset="0"/>
              </a:rPr>
              <a:t>2</a:t>
            </a:r>
            <a:r>
              <a:rPr kumimoji="1" lang="es-ES_tradnl" sz="2800" b="1" dirty="0">
                <a:solidFill>
                  <a:srgbClr val="002060"/>
                </a:solidFill>
                <a:latin typeface="Century Gothic" pitchFamily="34" charset="0"/>
              </a:rPr>
              <a:t> (35-45 mm Hg)</a:t>
            </a:r>
            <a:r>
              <a:rPr kumimoji="1" lang="es-ES_tradnl" sz="2800" b="1" baseline="-25000" dirty="0">
                <a:solidFill>
                  <a:srgbClr val="002060"/>
                </a:solidFill>
                <a:latin typeface="Century Gothic" pitchFamily="34" charset="0"/>
              </a:rPr>
              <a:t> </a:t>
            </a:r>
          </a:p>
          <a:p>
            <a:pPr algn="ctr"/>
            <a:r>
              <a:rPr kumimoji="1" lang="es-ES_tradnl" sz="4400" b="1" baseline="-25000" dirty="0" err="1">
                <a:solidFill>
                  <a:srgbClr val="002060"/>
                </a:solidFill>
                <a:latin typeface="Century Gothic" pitchFamily="34" charset="0"/>
              </a:rPr>
              <a:t>Ph</a:t>
            </a:r>
            <a:r>
              <a:rPr kumimoji="1" lang="es-ES_tradnl" sz="4400" b="1" baseline="-25000" dirty="0">
                <a:solidFill>
                  <a:srgbClr val="002060"/>
                </a:solidFill>
                <a:latin typeface="Century Gothic" pitchFamily="34" charset="0"/>
              </a:rPr>
              <a:t>  7,35  -7.45</a:t>
            </a:r>
            <a:endParaRPr kumimoji="1" lang="es-ES" sz="4400" b="1" dirty="0">
              <a:solidFill>
                <a:srgbClr val="002060"/>
              </a:solidFill>
              <a:latin typeface="Century Gothic" pitchFamily="34" charset="0"/>
            </a:endParaRP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9878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AD77B-C8B1-40B2-B78A-0D788B7B0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4D9EE7-4D4B-45BC-B86F-9DF74ACF3A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351482-5F64-4201-BCF6-1D564B9D07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grpSp>
        <p:nvGrpSpPr>
          <p:cNvPr id="5" name="Group 16">
            <a:extLst>
              <a:ext uri="{FF2B5EF4-FFF2-40B4-BE49-F238E27FC236}">
                <a16:creationId xmlns:a16="http://schemas.microsoft.com/office/drawing/2014/main" id="{C8BEC58A-8811-44AD-B68D-2C7D92B289EC}"/>
              </a:ext>
            </a:extLst>
          </p:cNvPr>
          <p:cNvGrpSpPr>
            <a:grpSpLocks/>
          </p:cNvGrpSpPr>
          <p:nvPr/>
        </p:nvGrpSpPr>
        <p:grpSpPr bwMode="auto">
          <a:xfrm>
            <a:off x="3721289" y="1623994"/>
            <a:ext cx="2438400" cy="2438400"/>
            <a:chOff x="2304" y="1488"/>
            <a:chExt cx="1536" cy="1536"/>
          </a:xfrm>
          <a:solidFill>
            <a:schemeClr val="accent6">
              <a:lumMod val="75000"/>
            </a:schemeClr>
          </a:solidFill>
        </p:grpSpPr>
        <p:sp>
          <p:nvSpPr>
            <p:cNvPr id="6" name="Oval 14">
              <a:extLst>
                <a:ext uri="{FF2B5EF4-FFF2-40B4-BE49-F238E27FC236}">
                  <a16:creationId xmlns:a16="http://schemas.microsoft.com/office/drawing/2014/main" id="{BFCC243F-4F59-4CC9-850D-E13DA5CDA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824"/>
              <a:ext cx="1536" cy="1200"/>
            </a:xfrm>
            <a:prstGeom prst="ellipse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7" name="Rectangle 15">
              <a:extLst>
                <a:ext uri="{FF2B5EF4-FFF2-40B4-BE49-F238E27FC236}">
                  <a16:creationId xmlns:a16="http://schemas.microsoft.com/office/drawing/2014/main" id="{3CE80A56-06B5-4B41-A557-41996FD3D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6" y="1488"/>
              <a:ext cx="384" cy="432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</p:grpSp>
      <p:sp>
        <p:nvSpPr>
          <p:cNvPr id="8" name="Text Box 3">
            <a:extLst>
              <a:ext uri="{FF2B5EF4-FFF2-40B4-BE49-F238E27FC236}">
                <a16:creationId xmlns:a16="http://schemas.microsoft.com/office/drawing/2014/main" id="{A647F2EF-D0D7-47A9-A2EE-26A862CB9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3489" y="1852594"/>
            <a:ext cx="22747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COMPOSICION DEL </a:t>
            </a:r>
          </a:p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GAS ALVEOLAR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1DDAC3CE-4CF8-4EF7-A985-7725D2717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902" y="4595794"/>
            <a:ext cx="4389343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(P atm- P H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O) x FIO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(P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/R)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id="{BC01DD18-899A-436F-A99B-591F256F5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889" y="5129194"/>
            <a:ext cx="3707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(760 - 47) x 0.21 – (40/0.8)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90A4CF89-0AD2-4605-BAF7-E0CFF46CB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489" y="5662594"/>
            <a:ext cx="39432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s-ES_tradnl" sz="20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713 x 0.21 – 50 = </a:t>
            </a:r>
            <a:r>
              <a:rPr lang="es-ES_tradnl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</a:t>
            </a:r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mm Hg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1">
            <a:extLst>
              <a:ext uri="{FF2B5EF4-FFF2-40B4-BE49-F238E27FC236}">
                <a16:creationId xmlns:a16="http://schemas.microsoft.com/office/drawing/2014/main" id="{DB02BC7A-F03C-492D-ABF4-4F8571044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0414" y="4062394"/>
            <a:ext cx="3410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ECUACION DEL GAS ALVEOLAR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6">
            <a:extLst>
              <a:ext uri="{FF2B5EF4-FFF2-40B4-BE49-F238E27FC236}">
                <a16:creationId xmlns:a16="http://schemas.microsoft.com/office/drawing/2014/main" id="{DED5DB3A-A789-4718-9DA9-04AABB945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889" y="785794"/>
            <a:ext cx="12137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</a:t>
            </a:r>
            <a:r>
              <a:rPr lang="es-ES_tradnl" sz="2000" b="1" baseline="-250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160</a:t>
            </a:r>
          </a:p>
          <a:p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PCO</a:t>
            </a:r>
            <a:r>
              <a:rPr lang="es-ES_tradnl" sz="2000" b="1" baseline="-250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0</a:t>
            </a:r>
          </a:p>
          <a:p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PN</a:t>
            </a:r>
            <a:r>
              <a:rPr lang="es-ES_tradnl" sz="2000" b="1" baseline="-250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600</a:t>
            </a:r>
            <a:endParaRPr lang="es-ES" sz="2000" b="1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id="{8C2833FB-56C6-4195-B0F3-BBF358D25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689" y="2481244"/>
            <a:ext cx="121834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</a:rPr>
              <a:t>PO</a:t>
            </a:r>
            <a:r>
              <a:rPr lang="es-ES_tradnl" sz="2000" b="1" baseline="-25000" dirty="0">
                <a:solidFill>
                  <a:srgbClr val="002060"/>
                </a:solidFill>
              </a:rPr>
              <a:t>2</a:t>
            </a:r>
            <a:r>
              <a:rPr lang="es-ES_tradnl" sz="2000" b="1" dirty="0">
                <a:solidFill>
                  <a:srgbClr val="002060"/>
                </a:solidFill>
              </a:rPr>
              <a:t> = 100</a:t>
            </a:r>
          </a:p>
          <a:p>
            <a:r>
              <a:rPr lang="es-ES_tradnl" sz="2000" b="1" dirty="0">
                <a:solidFill>
                  <a:srgbClr val="002060"/>
                </a:solidFill>
              </a:rPr>
              <a:t>PCO</a:t>
            </a:r>
            <a:r>
              <a:rPr lang="es-ES_tradnl" sz="2000" b="1" baseline="-25000" dirty="0">
                <a:solidFill>
                  <a:srgbClr val="002060"/>
                </a:solidFill>
              </a:rPr>
              <a:t>2</a:t>
            </a:r>
            <a:r>
              <a:rPr lang="es-ES_tradnl" sz="2000" b="1" dirty="0">
                <a:solidFill>
                  <a:srgbClr val="002060"/>
                </a:solidFill>
              </a:rPr>
              <a:t> = 40</a:t>
            </a:r>
          </a:p>
          <a:p>
            <a:r>
              <a:rPr lang="es-ES_tradnl" sz="2000" b="1" dirty="0">
                <a:solidFill>
                  <a:srgbClr val="002060"/>
                </a:solidFill>
              </a:rPr>
              <a:t>PN</a:t>
            </a:r>
            <a:r>
              <a:rPr lang="es-ES_tradnl" sz="2000" b="1" baseline="-25000" dirty="0">
                <a:solidFill>
                  <a:srgbClr val="002060"/>
                </a:solidFill>
              </a:rPr>
              <a:t>2</a:t>
            </a:r>
            <a:r>
              <a:rPr lang="es-ES_tradnl" sz="2000" b="1" dirty="0">
                <a:solidFill>
                  <a:srgbClr val="002060"/>
                </a:solidFill>
              </a:rPr>
              <a:t> = 573</a:t>
            </a:r>
          </a:p>
          <a:p>
            <a:r>
              <a:rPr lang="es-ES_tradnl" sz="2000" b="1" dirty="0">
                <a:solidFill>
                  <a:srgbClr val="002060"/>
                </a:solidFill>
              </a:rPr>
              <a:t>P</a:t>
            </a:r>
            <a:r>
              <a:rPr lang="es-ES_tradnl" sz="2000" b="1" baseline="-22000" dirty="0">
                <a:solidFill>
                  <a:srgbClr val="002060"/>
                </a:solidFill>
              </a:rPr>
              <a:t>H2O</a:t>
            </a:r>
            <a:r>
              <a:rPr lang="es-ES_tradnl" sz="2000" b="1" dirty="0">
                <a:solidFill>
                  <a:srgbClr val="002060"/>
                </a:solidFill>
              </a:rPr>
              <a:t> = 47</a:t>
            </a:r>
            <a:endParaRPr lang="es-E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967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4D1C3-1407-4A99-9FD7-DAEA96F19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886A72-99EF-4B35-B7D6-4D7050175E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2B145C-D289-41F8-8050-B3E98D9752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3F7FE9-3876-4304-98E7-2D2C2ECE9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8775" y="571480"/>
            <a:ext cx="243021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CAUSAS DE HIPOXEMIA</a:t>
            </a:r>
            <a:endParaRPr lang="es-ES" b="1" baseline="-2500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56C2CB75-8E7C-47E6-B7FF-8043391D2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1304905"/>
            <a:ext cx="1706621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PULMONARES</a:t>
            </a:r>
            <a:endParaRPr lang="es-ES" sz="2000" b="1" baseline="-2500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84831B42-AA49-4064-8B96-5D56CA506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3514705"/>
            <a:ext cx="2399118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EXTRAPULMONARES</a:t>
            </a:r>
            <a:endParaRPr lang="es-ES" sz="2000" b="1" baseline="-2500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EDCEA6D6-7B25-4F6A-9681-2115401E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41493"/>
            <a:ext cx="3296736" cy="117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DESEQUILIBRIO V</a:t>
            </a:r>
            <a:r>
              <a:rPr lang="es-ES_tradnl" sz="2000" b="1" baseline="-250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/Q</a:t>
            </a:r>
          </a:p>
          <a:p>
            <a:pPr algn="l">
              <a:lnSpc>
                <a:spcPct val="120000"/>
              </a:lnSpc>
            </a:pP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SHUNT INTRAPULMONAR</a:t>
            </a:r>
          </a:p>
          <a:p>
            <a:pPr algn="l">
              <a:lnSpc>
                <a:spcPct val="120000"/>
              </a:lnSpc>
            </a:pP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ALTERACION DE LA DIFUSION</a:t>
            </a:r>
            <a:endParaRPr lang="es-ES" sz="2000" b="1" baseline="-2500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A90BA389-FE4E-4DD6-BCC9-D54561BF3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048105"/>
            <a:ext cx="3326808" cy="1660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HIPOVENTILACION ALVEOLAR</a:t>
            </a:r>
          </a:p>
          <a:p>
            <a:pPr algn="l">
              <a:lnSpc>
                <a:spcPct val="130000"/>
              </a:lnSpc>
            </a:pP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DESCENSO DE PIO</a:t>
            </a:r>
            <a:r>
              <a:rPr lang="es-ES_tradnl" sz="2000" b="1" baseline="-250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s-ES_tradnl" sz="2000" b="1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130000"/>
              </a:lnSpc>
            </a:pP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DESCENSO DE PVO</a:t>
            </a:r>
            <a:r>
              <a:rPr lang="es-ES_tradnl" sz="2000" b="1" baseline="-250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s-ES_tradnl" sz="2000" b="1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130000"/>
              </a:lnSpc>
            </a:pPr>
            <a:r>
              <a:rPr lang="es-ES_tradnl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DESCENSO DE GC</a:t>
            </a:r>
            <a:endParaRPr lang="es-ES" sz="2000" b="1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0" name="Group 11">
            <a:extLst>
              <a:ext uri="{FF2B5EF4-FFF2-40B4-BE49-F238E27FC236}">
                <a16:creationId xmlns:a16="http://schemas.microsoft.com/office/drawing/2014/main" id="{86818B1D-06FA-4C9A-BF4D-75E15CD3F815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990705"/>
            <a:ext cx="838200" cy="1143000"/>
            <a:chOff x="1488" y="1728"/>
            <a:chExt cx="528" cy="720"/>
          </a:xfrm>
        </p:grpSpPr>
        <p:sp>
          <p:nvSpPr>
            <p:cNvPr id="11" name="AutoShape 8">
              <a:extLst>
                <a:ext uri="{FF2B5EF4-FFF2-40B4-BE49-F238E27FC236}">
                  <a16:creationId xmlns:a16="http://schemas.microsoft.com/office/drawing/2014/main" id="{F3CB40E3-65F5-461C-9253-4DF5CCECA4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728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rgbClr val="D6D2FE"/>
            </a:solidFill>
            <a:ln w="9525">
              <a:solidFill>
                <a:srgbClr val="02C8F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12" name="AutoShape 9">
              <a:extLst>
                <a:ext uri="{FF2B5EF4-FFF2-40B4-BE49-F238E27FC236}">
                  <a16:creationId xmlns:a16="http://schemas.microsoft.com/office/drawing/2014/main" id="{C7243B24-7A24-4D93-9967-D5CBB8141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rgbClr val="D6D2FE"/>
            </a:solidFill>
            <a:ln w="9525">
              <a:solidFill>
                <a:srgbClr val="02C8F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13" name="AutoShape 10">
              <a:extLst>
                <a:ext uri="{FF2B5EF4-FFF2-40B4-BE49-F238E27FC236}">
                  <a16:creationId xmlns:a16="http://schemas.microsoft.com/office/drawing/2014/main" id="{633A3A45-DE60-4FDE-A0C7-1E5BA9443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rgbClr val="D6D2FE"/>
            </a:solidFill>
            <a:ln w="9525">
              <a:solidFill>
                <a:srgbClr val="02C8F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</p:grpSp>
      <p:grpSp>
        <p:nvGrpSpPr>
          <p:cNvPr id="14" name="Group 17">
            <a:extLst>
              <a:ext uri="{FF2B5EF4-FFF2-40B4-BE49-F238E27FC236}">
                <a16:creationId xmlns:a16="http://schemas.microsoft.com/office/drawing/2014/main" id="{FCE4E3B7-251F-4F90-8AD7-A1073E3A963F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124305"/>
            <a:ext cx="838200" cy="1524000"/>
            <a:chOff x="1680" y="3072"/>
            <a:chExt cx="528" cy="960"/>
          </a:xfrm>
        </p:grpSpPr>
        <p:sp>
          <p:nvSpPr>
            <p:cNvPr id="15" name="AutoShape 13">
              <a:extLst>
                <a:ext uri="{FF2B5EF4-FFF2-40B4-BE49-F238E27FC236}">
                  <a16:creationId xmlns:a16="http://schemas.microsoft.com/office/drawing/2014/main" id="{4AB53E0C-2FAD-421D-AEC6-CA32BC65D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307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rgbClr val="D6D2FE"/>
            </a:solidFill>
            <a:ln w="9525">
              <a:solidFill>
                <a:srgbClr val="02C8F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16" name="AutoShape 14">
              <a:extLst>
                <a:ext uri="{FF2B5EF4-FFF2-40B4-BE49-F238E27FC236}">
                  <a16:creationId xmlns:a16="http://schemas.microsoft.com/office/drawing/2014/main" id="{896F1E27-1622-4456-8E61-E517AA01D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331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rgbClr val="D6D2FE"/>
            </a:solidFill>
            <a:ln w="9525">
              <a:solidFill>
                <a:srgbClr val="02C8F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17" name="AutoShape 15">
              <a:extLst>
                <a:ext uri="{FF2B5EF4-FFF2-40B4-BE49-F238E27FC236}">
                  <a16:creationId xmlns:a16="http://schemas.microsoft.com/office/drawing/2014/main" id="{7D970112-3ABF-42A8-8BC2-5D6E9B68E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35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rgbClr val="D6D2FE"/>
            </a:solidFill>
            <a:ln w="9525">
              <a:solidFill>
                <a:srgbClr val="02C8F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  <p:sp>
          <p:nvSpPr>
            <p:cNvPr id="18" name="AutoShape 16">
              <a:extLst>
                <a:ext uri="{FF2B5EF4-FFF2-40B4-BE49-F238E27FC236}">
                  <a16:creationId xmlns:a16="http://schemas.microsoft.com/office/drawing/2014/main" id="{902C30D8-9F5A-462A-8231-C7C4B0CA3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379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rgbClr val="D6D2FE"/>
            </a:solidFill>
            <a:ln w="9525">
              <a:solidFill>
                <a:srgbClr val="02C8F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667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7630E-2EEB-465A-A805-69D022C3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49" y="4528729"/>
            <a:ext cx="8801753" cy="1532779"/>
          </a:xfrm>
        </p:spPr>
        <p:txBody>
          <a:bodyPr>
            <a:normAutofit/>
          </a:bodyPr>
          <a:lstStyle/>
          <a:p>
            <a:r>
              <a:rPr lang="es-MX" sz="1200" dirty="0">
                <a:highlight>
                  <a:srgbClr val="FF0000"/>
                </a:highlight>
              </a:rPr>
              <a:t>paco2</a:t>
            </a:r>
            <a:endParaRPr lang="es-UY" sz="1200" dirty="0">
              <a:highlight>
                <a:srgbClr val="FF0000"/>
              </a:highligh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BF38CF-7846-4D2E-A674-7147D6083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4" name="Picture 1027">
            <a:extLst>
              <a:ext uri="{FF2B5EF4-FFF2-40B4-BE49-F238E27FC236}">
                <a16:creationId xmlns:a16="http://schemas.microsoft.com/office/drawing/2014/main" id="{B950551E-0D77-4FFD-A963-4A3BA2301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33604"/>
            <a:ext cx="2073275" cy="213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1029">
            <a:extLst>
              <a:ext uri="{FF2B5EF4-FFF2-40B4-BE49-F238E27FC236}">
                <a16:creationId xmlns:a16="http://schemas.microsoft.com/office/drawing/2014/main" id="{6C351C4D-1717-4402-86A6-8727D5B1BDEA}"/>
              </a:ext>
            </a:extLst>
          </p:cNvPr>
          <p:cNvSpPr>
            <a:spLocks noChangeArrowheads="1"/>
          </p:cNvSpPr>
          <p:nvPr/>
        </p:nvSpPr>
        <p:spPr bwMode="auto">
          <a:xfrm rot="16190629">
            <a:off x="4419600" y="2714604"/>
            <a:ext cx="381000" cy="2209800"/>
          </a:xfrm>
          <a:prstGeom prst="can">
            <a:avLst>
              <a:gd name="adj" fmla="val 38720"/>
            </a:avLst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1031">
            <a:extLst>
              <a:ext uri="{FF2B5EF4-FFF2-40B4-BE49-F238E27FC236}">
                <a16:creationId xmlns:a16="http://schemas.microsoft.com/office/drawing/2014/main" id="{DE576822-E816-4911-81C4-2EE3C0B71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419204"/>
            <a:ext cx="2073275" cy="213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032">
            <a:extLst>
              <a:ext uri="{FF2B5EF4-FFF2-40B4-BE49-F238E27FC236}">
                <a16:creationId xmlns:a16="http://schemas.microsoft.com/office/drawing/2014/main" id="{64617851-AB42-4BCC-B11D-896E694964BC}"/>
              </a:ext>
            </a:extLst>
          </p:cNvPr>
          <p:cNvSpPr>
            <a:spLocks noChangeArrowheads="1"/>
          </p:cNvSpPr>
          <p:nvPr/>
        </p:nvSpPr>
        <p:spPr bwMode="auto">
          <a:xfrm rot="16190629">
            <a:off x="6934200" y="3705204"/>
            <a:ext cx="152400" cy="1676400"/>
          </a:xfrm>
          <a:prstGeom prst="can">
            <a:avLst>
              <a:gd name="adj" fmla="val 44255"/>
            </a:avLst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AutoShape 1033">
            <a:extLst>
              <a:ext uri="{FF2B5EF4-FFF2-40B4-BE49-F238E27FC236}">
                <a16:creationId xmlns:a16="http://schemas.microsoft.com/office/drawing/2014/main" id="{6662D0F1-BB9B-440E-9EBE-BF45E7560E6F}"/>
              </a:ext>
            </a:extLst>
          </p:cNvPr>
          <p:cNvSpPr>
            <a:spLocks noChangeArrowheads="1"/>
          </p:cNvSpPr>
          <p:nvPr/>
        </p:nvSpPr>
        <p:spPr bwMode="auto">
          <a:xfrm rot="16190629">
            <a:off x="1943100" y="2905104"/>
            <a:ext cx="381000" cy="1676400"/>
          </a:xfrm>
          <a:prstGeom prst="can">
            <a:avLst>
              <a:gd name="adj" fmla="val 36646"/>
            </a:avLst>
          </a:prstGeom>
          <a:solidFill>
            <a:srgbClr val="002060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9" name="Rectangle 1034">
            <a:extLst>
              <a:ext uri="{FF2B5EF4-FFF2-40B4-BE49-F238E27FC236}">
                <a16:creationId xmlns:a16="http://schemas.microsoft.com/office/drawing/2014/main" id="{386DFEA0-574F-40C7-AFFA-AA3DA9824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000604"/>
            <a:ext cx="1266693" cy="40011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V</a:t>
            </a:r>
            <a:r>
              <a:rPr lang="es-ES_tradnl" sz="2000" b="1" baseline="-250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</a:t>
            </a:r>
            <a:r>
              <a:rPr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/Q = 1</a:t>
            </a:r>
            <a:endParaRPr lang="es-ES" sz="2000" b="1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10" name="Line 1035">
            <a:extLst>
              <a:ext uri="{FF2B5EF4-FFF2-40B4-BE49-F238E27FC236}">
                <a16:creationId xmlns:a16="http://schemas.microsoft.com/office/drawing/2014/main" id="{DCA919F1-5CE1-425A-9902-B23C63D08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181204"/>
            <a:ext cx="0" cy="9144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Line 1036">
            <a:extLst>
              <a:ext uri="{FF2B5EF4-FFF2-40B4-BE49-F238E27FC236}">
                <a16:creationId xmlns:a16="http://schemas.microsoft.com/office/drawing/2014/main" id="{E96FB069-A9A0-49C2-8CBB-990417DED8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266804"/>
            <a:ext cx="0" cy="9144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Rectangle 1037">
            <a:extLst>
              <a:ext uri="{FF2B5EF4-FFF2-40B4-BE49-F238E27FC236}">
                <a16:creationId xmlns:a16="http://schemas.microsoft.com/office/drawing/2014/main" id="{1F9B6FF3-6771-4CB7-8157-284CC0E33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076804"/>
            <a:ext cx="1266693" cy="40011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V</a:t>
            </a:r>
            <a:r>
              <a:rPr lang="es-ES_tradnl" sz="2000" b="1" baseline="-250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</a:t>
            </a:r>
            <a:r>
              <a:rPr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/Q &gt; 1</a:t>
            </a:r>
            <a:endParaRPr lang="es-ES" sz="2000" b="1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13" name="Rectangle 1038">
            <a:extLst>
              <a:ext uri="{FF2B5EF4-FFF2-40B4-BE49-F238E27FC236}">
                <a16:creationId xmlns:a16="http://schemas.microsoft.com/office/drawing/2014/main" id="{ABE17706-9140-4FCD-AAC5-EE8FC46AD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391004"/>
            <a:ext cx="1266693" cy="40011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V</a:t>
            </a:r>
            <a:r>
              <a:rPr lang="es-ES_tradnl" sz="2000" b="1" baseline="-250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</a:t>
            </a:r>
            <a:r>
              <a:rPr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/Q &lt; 1</a:t>
            </a:r>
            <a:endParaRPr lang="es-ES" b="1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14" name="Text Box 1045">
            <a:extLst>
              <a:ext uri="{FF2B5EF4-FFF2-40B4-BE49-F238E27FC236}">
                <a16:creationId xmlns:a16="http://schemas.microsoft.com/office/drawing/2014/main" id="{50FB5D3A-8F95-4E4C-92D8-043FF5930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238604"/>
            <a:ext cx="1981200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s-ES_tradnl" sz="2000" b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Unidad</a:t>
            </a:r>
          </a:p>
          <a:p>
            <a:r>
              <a:rPr kumimoji="1" lang="es-ES_tradnl" sz="2000" b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Normal</a:t>
            </a:r>
            <a:endParaRPr kumimoji="1" lang="es-ES" b="1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Text Box 1046">
            <a:extLst>
              <a:ext uri="{FF2B5EF4-FFF2-40B4-BE49-F238E27FC236}">
                <a16:creationId xmlns:a16="http://schemas.microsoft.com/office/drawing/2014/main" id="{C5FCCAFC-5506-477A-A26E-A30996CBE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162404"/>
            <a:ext cx="1341438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Admisión</a:t>
            </a:r>
          </a:p>
          <a:p>
            <a:r>
              <a:rPr kumimoji="1"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Venosa</a:t>
            </a:r>
            <a:endParaRPr kumimoji="1" lang="es-ES" sz="2000" b="1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pic>
        <p:nvPicPr>
          <p:cNvPr id="16" name="Picture 1047">
            <a:extLst>
              <a:ext uri="{FF2B5EF4-FFF2-40B4-BE49-F238E27FC236}">
                <a16:creationId xmlns:a16="http://schemas.microsoft.com/office/drawing/2014/main" id="{53B421D6-ACBE-4DF5-BE3E-C085E7F83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68" y="2483719"/>
            <a:ext cx="9334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 useBgFill="1">
        <p:nvSpPr>
          <p:cNvPr id="17" name="Rectangle 1073">
            <a:extLst>
              <a:ext uri="{FF2B5EF4-FFF2-40B4-BE49-F238E27FC236}">
                <a16:creationId xmlns:a16="http://schemas.microsoft.com/office/drawing/2014/main" id="{0D4A0CFC-B607-4D12-8612-ACFC27284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838804"/>
            <a:ext cx="1524000" cy="685800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Freeform 1075">
            <a:extLst>
              <a:ext uri="{FF2B5EF4-FFF2-40B4-BE49-F238E27FC236}">
                <a16:creationId xmlns:a16="http://schemas.microsoft.com/office/drawing/2014/main" id="{5AC7AA93-01D1-4A81-8CE3-32899BB2E330}"/>
              </a:ext>
            </a:extLst>
          </p:cNvPr>
          <p:cNvSpPr>
            <a:spLocks/>
          </p:cNvSpPr>
          <p:nvPr/>
        </p:nvSpPr>
        <p:spPr bwMode="auto">
          <a:xfrm>
            <a:off x="1676400" y="4086204"/>
            <a:ext cx="5562600" cy="1978025"/>
          </a:xfrm>
          <a:custGeom>
            <a:avLst/>
            <a:gdLst>
              <a:gd name="T0" fmla="*/ 0 w 3504"/>
              <a:gd name="T1" fmla="*/ 2 h 1246"/>
              <a:gd name="T2" fmla="*/ 432 w 3504"/>
              <a:gd name="T3" fmla="*/ 2 h 1246"/>
              <a:gd name="T4" fmla="*/ 1020 w 3504"/>
              <a:gd name="T5" fmla="*/ 14 h 1246"/>
              <a:gd name="T6" fmla="*/ 1578 w 3504"/>
              <a:gd name="T7" fmla="*/ 44 h 1246"/>
              <a:gd name="T8" fmla="*/ 1584 w 3504"/>
              <a:gd name="T9" fmla="*/ 50 h 1246"/>
              <a:gd name="T10" fmla="*/ 2244 w 3504"/>
              <a:gd name="T11" fmla="*/ 176 h 1246"/>
              <a:gd name="T12" fmla="*/ 2850 w 3504"/>
              <a:gd name="T13" fmla="*/ 464 h 1246"/>
              <a:gd name="T14" fmla="*/ 3256 w 3504"/>
              <a:gd name="T15" fmla="*/ 774 h 1246"/>
              <a:gd name="T16" fmla="*/ 3430 w 3504"/>
              <a:gd name="T17" fmla="*/ 990 h 1246"/>
              <a:gd name="T18" fmla="*/ 3504 w 3504"/>
              <a:gd name="T19" fmla="*/ 1246 h 1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04" h="1246">
                <a:moveTo>
                  <a:pt x="0" y="2"/>
                </a:moveTo>
                <a:cubicBezTo>
                  <a:pt x="132" y="2"/>
                  <a:pt x="262" y="0"/>
                  <a:pt x="432" y="2"/>
                </a:cubicBezTo>
                <a:cubicBezTo>
                  <a:pt x="602" y="4"/>
                  <a:pt x="829" y="7"/>
                  <a:pt x="1020" y="14"/>
                </a:cubicBezTo>
                <a:cubicBezTo>
                  <a:pt x="1211" y="21"/>
                  <a:pt x="1484" y="38"/>
                  <a:pt x="1578" y="44"/>
                </a:cubicBezTo>
                <a:cubicBezTo>
                  <a:pt x="1672" y="50"/>
                  <a:pt x="1473" y="28"/>
                  <a:pt x="1584" y="50"/>
                </a:cubicBezTo>
                <a:cubicBezTo>
                  <a:pt x="1695" y="72"/>
                  <a:pt x="2033" y="107"/>
                  <a:pt x="2244" y="176"/>
                </a:cubicBezTo>
                <a:cubicBezTo>
                  <a:pt x="2455" y="245"/>
                  <a:pt x="2681" y="364"/>
                  <a:pt x="2850" y="464"/>
                </a:cubicBezTo>
                <a:cubicBezTo>
                  <a:pt x="3019" y="564"/>
                  <a:pt x="3159" y="686"/>
                  <a:pt x="3256" y="774"/>
                </a:cubicBezTo>
                <a:cubicBezTo>
                  <a:pt x="3353" y="862"/>
                  <a:pt x="3389" y="911"/>
                  <a:pt x="3430" y="990"/>
                </a:cubicBezTo>
                <a:cubicBezTo>
                  <a:pt x="3471" y="1069"/>
                  <a:pt x="3489" y="1193"/>
                  <a:pt x="3504" y="1246"/>
                </a:cubicBezTo>
              </a:path>
            </a:pathLst>
          </a:custGeom>
          <a:noFill/>
          <a:ln w="25400" cap="flat" cmpd="sng">
            <a:solidFill>
              <a:schemeClr val="folHlink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lin ang="0" scaled="1"/>
                </a:gradFill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 Box 1082">
            <a:extLst>
              <a:ext uri="{FF2B5EF4-FFF2-40B4-BE49-F238E27FC236}">
                <a16:creationId xmlns:a16="http://schemas.microsoft.com/office/drawing/2014/main" id="{DC7C4FD1-899E-44BB-84EE-CC3928FA1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250" y="5503842"/>
            <a:ext cx="327334" cy="76944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sz="440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s-ES_tradnl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 Box 1083">
            <a:extLst>
              <a:ext uri="{FF2B5EF4-FFF2-40B4-BE49-F238E27FC236}">
                <a16:creationId xmlns:a16="http://schemas.microsoft.com/office/drawing/2014/main" id="{A53500E8-D944-4DDD-B92F-FEF8A412F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248004"/>
            <a:ext cx="495649" cy="15696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sz="9600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xt Box 1084">
            <a:extLst>
              <a:ext uri="{FF2B5EF4-FFF2-40B4-BE49-F238E27FC236}">
                <a16:creationId xmlns:a16="http://schemas.microsoft.com/office/drawing/2014/main" id="{6C72010C-9177-47FB-ADEE-E8D687F46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43204"/>
            <a:ext cx="4572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_tradnl" sz="960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s-ES_tradnl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 Box 1085">
            <a:extLst>
              <a:ext uri="{FF2B5EF4-FFF2-40B4-BE49-F238E27FC236}">
                <a16:creationId xmlns:a16="http://schemas.microsoft.com/office/drawing/2014/main" id="{B50F688E-6B41-4637-86A4-8FFB72361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968854"/>
            <a:ext cx="495649" cy="15696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sz="960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s-ES_tradnl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 Box 1086">
            <a:extLst>
              <a:ext uri="{FF2B5EF4-FFF2-40B4-BE49-F238E27FC236}">
                <a16:creationId xmlns:a16="http://schemas.microsoft.com/office/drawing/2014/main" id="{E5FBB5E3-5AC9-4E8A-85EB-1D9AD07C6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381604"/>
            <a:ext cx="1158875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Espacio</a:t>
            </a:r>
          </a:p>
          <a:p>
            <a:r>
              <a:rPr kumimoji="1" lang="es-ES_tradnl" sz="20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Muerto</a:t>
            </a:r>
            <a:endParaRPr kumimoji="1" lang="es-ES" b="1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24" name="Line 1090">
            <a:extLst>
              <a:ext uri="{FF2B5EF4-FFF2-40B4-BE49-F238E27FC236}">
                <a16:creationId xmlns:a16="http://schemas.microsoft.com/office/drawing/2014/main" id="{BFE84D22-9E92-48EC-8069-747E6A5AED5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619604"/>
            <a:ext cx="457200" cy="304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Line 1091">
            <a:extLst>
              <a:ext uri="{FF2B5EF4-FFF2-40B4-BE49-F238E27FC236}">
                <a16:creationId xmlns:a16="http://schemas.microsoft.com/office/drawing/2014/main" id="{7A4A40D9-26DA-4EF5-80FC-14144FF612C9}"/>
              </a:ext>
            </a:extLst>
          </p:cNvPr>
          <p:cNvSpPr>
            <a:spLocks noChangeShapeType="1"/>
          </p:cNvSpPr>
          <p:nvPr/>
        </p:nvSpPr>
        <p:spPr bwMode="auto">
          <a:xfrm rot="1738315" flipH="1">
            <a:off x="2819400" y="4086204"/>
            <a:ext cx="533400" cy="304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 Box 1093">
            <a:extLst>
              <a:ext uri="{FF2B5EF4-FFF2-40B4-BE49-F238E27FC236}">
                <a16:creationId xmlns:a16="http://schemas.microsoft.com/office/drawing/2014/main" id="{1452EE22-C5DE-40AB-9071-E91C17395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6213" y="6067404"/>
            <a:ext cx="747320" cy="36933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b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PaO</a:t>
            </a:r>
            <a:r>
              <a:rPr lang="es-ES_tradnl" b="1" baseline="-2500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2</a:t>
            </a:r>
            <a:endParaRPr lang="es-ES_tradnl" b="1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7" name="Line 1094">
            <a:extLst>
              <a:ext uri="{FF2B5EF4-FFF2-40B4-BE49-F238E27FC236}">
                <a16:creationId xmlns:a16="http://schemas.microsoft.com/office/drawing/2014/main" id="{8F8E5C1E-78D5-4A12-A4D3-140B819D70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876404"/>
            <a:ext cx="0" cy="9144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 Box 1095">
            <a:extLst>
              <a:ext uri="{FF2B5EF4-FFF2-40B4-BE49-F238E27FC236}">
                <a16:creationId xmlns:a16="http://schemas.microsoft.com/office/drawing/2014/main" id="{9401EB29-568F-46F9-BF30-257489688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788" y="3629004"/>
            <a:ext cx="314510" cy="36933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v</a:t>
            </a:r>
            <a:endParaRPr lang="es-ES_tradnl" b="1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9" name="Text Box 1096">
            <a:extLst>
              <a:ext uri="{FF2B5EF4-FFF2-40B4-BE49-F238E27FC236}">
                <a16:creationId xmlns:a16="http://schemas.microsoft.com/office/drawing/2014/main" id="{24EB1742-9DFD-4C4C-A35A-5F22BAE7C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663" y="5686404"/>
            <a:ext cx="248786" cy="36933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I</a:t>
            </a:r>
            <a:endParaRPr lang="es-ES_tradnl" b="1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  <p:grpSp>
        <p:nvGrpSpPr>
          <p:cNvPr id="30" name="Group 1052">
            <a:extLst>
              <a:ext uri="{FF2B5EF4-FFF2-40B4-BE49-F238E27FC236}">
                <a16:creationId xmlns:a16="http://schemas.microsoft.com/office/drawing/2014/main" id="{C1DFC858-BC2B-426A-94BF-26A7991F1F79}"/>
              </a:ext>
            </a:extLst>
          </p:cNvPr>
          <p:cNvGrpSpPr>
            <a:grpSpLocks/>
          </p:cNvGrpSpPr>
          <p:nvPr/>
        </p:nvGrpSpPr>
        <p:grpSpPr bwMode="auto">
          <a:xfrm>
            <a:off x="484094" y="685800"/>
            <a:ext cx="8659906" cy="6575612"/>
            <a:chOff x="850" y="1488"/>
            <a:chExt cx="2366" cy="2389"/>
          </a:xfrm>
        </p:grpSpPr>
        <p:grpSp>
          <p:nvGrpSpPr>
            <p:cNvPr id="31" name="Group 1053">
              <a:extLst>
                <a:ext uri="{FF2B5EF4-FFF2-40B4-BE49-F238E27FC236}">
                  <a16:creationId xmlns:a16="http://schemas.microsoft.com/office/drawing/2014/main" id="{5CA00992-C861-4C64-A7F8-B564F13289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1488"/>
              <a:ext cx="2160" cy="2016"/>
              <a:chOff x="720" y="1632"/>
              <a:chExt cx="1920" cy="1872"/>
            </a:xfrm>
          </p:grpSpPr>
          <p:sp>
            <p:nvSpPr>
              <p:cNvPr id="43" name="Line 1054">
                <a:extLst>
                  <a:ext uri="{FF2B5EF4-FFF2-40B4-BE49-F238E27FC236}">
                    <a16:creationId xmlns:a16="http://schemas.microsoft.com/office/drawing/2014/main" id="{687747B4-80C0-4420-8643-3103F3169C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632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4" name="Line 1055">
                <a:extLst>
                  <a:ext uri="{FF2B5EF4-FFF2-40B4-BE49-F238E27FC236}">
                    <a16:creationId xmlns:a16="http://schemas.microsoft.com/office/drawing/2014/main" id="{C3437FAA-4458-435A-9733-703520A397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350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2" name="Text Box 1056">
              <a:extLst>
                <a:ext uri="{FF2B5EF4-FFF2-40B4-BE49-F238E27FC236}">
                  <a16:creationId xmlns:a16="http://schemas.microsoft.com/office/drawing/2014/main" id="{2992D212-E203-415D-94A2-7F104D1B44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8" y="3488"/>
              <a:ext cx="81" cy="331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s-ES_tradnl" b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</a:rPr>
                <a:t>0</a:t>
              </a:r>
              <a:endParaRPr kumimoji="1" lang="es-ES" b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endParaRPr>
            </a:p>
          </p:txBody>
        </p:sp>
        <p:sp>
          <p:nvSpPr>
            <p:cNvPr id="33" name="Text Box 1057">
              <a:extLst>
                <a:ext uri="{FF2B5EF4-FFF2-40B4-BE49-F238E27FC236}">
                  <a16:creationId xmlns:a16="http://schemas.microsoft.com/office/drawing/2014/main" id="{D71E0BE9-A99C-42FE-833D-F2CA11B03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3" y="3488"/>
              <a:ext cx="115" cy="331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s-ES_tradnl" b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</a:rPr>
                <a:t>50</a:t>
              </a:r>
              <a:endParaRPr kumimoji="1" lang="es-ES" b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endParaRPr>
            </a:p>
          </p:txBody>
        </p:sp>
        <p:sp>
          <p:nvSpPr>
            <p:cNvPr id="34" name="Text Box 1058">
              <a:extLst>
                <a:ext uri="{FF2B5EF4-FFF2-40B4-BE49-F238E27FC236}">
                  <a16:creationId xmlns:a16="http://schemas.microsoft.com/office/drawing/2014/main" id="{AE662D25-DD12-4C25-B9F3-222E26952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7" y="3488"/>
              <a:ext cx="148" cy="331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s-ES_tradnl" b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</a:rPr>
                <a:t>100</a:t>
              </a:r>
              <a:endParaRPr kumimoji="1" lang="es-ES" sz="1400">
                <a:solidFill>
                  <a:schemeClr val="accent6">
                    <a:lumMod val="75000"/>
                  </a:schemeClr>
                </a:solidFill>
                <a:latin typeface="Arial" charset="0"/>
              </a:endParaRPr>
            </a:p>
          </p:txBody>
        </p:sp>
        <p:sp>
          <p:nvSpPr>
            <p:cNvPr id="35" name="Text Box 1059">
              <a:extLst>
                <a:ext uri="{FF2B5EF4-FFF2-40B4-BE49-F238E27FC236}">
                  <a16:creationId xmlns:a16="http://schemas.microsoft.com/office/drawing/2014/main" id="{A8A431EF-CFED-4B34-92D1-66F925F76F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3" y="3488"/>
              <a:ext cx="148" cy="331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s-ES_tradnl" b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</a:rPr>
                <a:t>150</a:t>
              </a:r>
              <a:endParaRPr kumimoji="1" lang="es-ES" sz="1400" b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endParaRPr>
            </a:p>
          </p:txBody>
        </p:sp>
        <p:sp>
          <p:nvSpPr>
            <p:cNvPr id="36" name="Text Box 1060">
              <a:extLst>
                <a:ext uri="{FF2B5EF4-FFF2-40B4-BE49-F238E27FC236}">
                  <a16:creationId xmlns:a16="http://schemas.microsoft.com/office/drawing/2014/main" id="{9487C122-E931-44A8-A7F8-8912680F2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" y="3360"/>
              <a:ext cx="48" cy="27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kumimoji="1" lang="es-ES" sz="1400" dirty="0">
                <a:solidFill>
                  <a:schemeClr val="accent6">
                    <a:lumMod val="75000"/>
                  </a:schemeClr>
                </a:solidFill>
                <a:latin typeface="Arial" charset="0"/>
              </a:endParaRPr>
            </a:p>
          </p:txBody>
        </p:sp>
        <p:sp>
          <p:nvSpPr>
            <p:cNvPr id="37" name="Text Box 1061">
              <a:extLst>
                <a:ext uri="{FF2B5EF4-FFF2-40B4-BE49-F238E27FC236}">
                  <a16:creationId xmlns:a16="http://schemas.microsoft.com/office/drawing/2014/main" id="{6687F17F-EF8A-4CE5-B6FA-24D69C772E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" y="3005"/>
              <a:ext cx="48" cy="27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kumimoji="1" lang="es-ES" sz="1400">
                <a:solidFill>
                  <a:schemeClr val="accent6">
                    <a:lumMod val="75000"/>
                  </a:schemeClr>
                </a:solidFill>
                <a:latin typeface="Arial" charset="0"/>
              </a:endParaRPr>
            </a:p>
          </p:txBody>
        </p:sp>
        <p:sp>
          <p:nvSpPr>
            <p:cNvPr id="38" name="Text Box 1062">
              <a:extLst>
                <a:ext uri="{FF2B5EF4-FFF2-40B4-BE49-F238E27FC236}">
                  <a16:creationId xmlns:a16="http://schemas.microsoft.com/office/drawing/2014/main" id="{855428C2-47DE-45D1-977C-38358CBDC7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" y="2648"/>
              <a:ext cx="48" cy="27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kumimoji="1" lang="es-ES" sz="1400">
                <a:solidFill>
                  <a:schemeClr val="accent6">
                    <a:lumMod val="75000"/>
                  </a:schemeClr>
                </a:solidFill>
                <a:latin typeface="Arial" charset="0"/>
              </a:endParaRPr>
            </a:p>
          </p:txBody>
        </p:sp>
        <p:sp>
          <p:nvSpPr>
            <p:cNvPr id="39" name="Text Box 1063">
              <a:extLst>
                <a:ext uri="{FF2B5EF4-FFF2-40B4-BE49-F238E27FC236}">
                  <a16:creationId xmlns:a16="http://schemas.microsoft.com/office/drawing/2014/main" id="{F27217DB-406E-4CE2-AC27-8ECC5D2290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" y="2292"/>
              <a:ext cx="48" cy="27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kumimoji="1" lang="es-ES" sz="1400">
                <a:solidFill>
                  <a:schemeClr val="accent6">
                    <a:lumMod val="75000"/>
                  </a:schemeClr>
                </a:solidFill>
                <a:latin typeface="Arial" charset="0"/>
              </a:endParaRPr>
            </a:p>
          </p:txBody>
        </p:sp>
        <p:sp>
          <p:nvSpPr>
            <p:cNvPr id="40" name="Text Box 1064">
              <a:extLst>
                <a:ext uri="{FF2B5EF4-FFF2-40B4-BE49-F238E27FC236}">
                  <a16:creationId xmlns:a16="http://schemas.microsoft.com/office/drawing/2014/main" id="{007C1065-C3A8-4E0C-9433-BCBB347DC4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1" y="1940"/>
              <a:ext cx="48" cy="27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kumimoji="1" lang="es-ES" sz="1400">
                <a:solidFill>
                  <a:schemeClr val="accent6">
                    <a:lumMod val="75000"/>
                  </a:schemeClr>
                </a:solidFill>
                <a:latin typeface="Arial" charset="0"/>
              </a:endParaRPr>
            </a:p>
          </p:txBody>
        </p:sp>
        <p:sp>
          <p:nvSpPr>
            <p:cNvPr id="41" name="Text Box 1065">
              <a:extLst>
                <a:ext uri="{FF2B5EF4-FFF2-40B4-BE49-F238E27FC236}">
                  <a16:creationId xmlns:a16="http://schemas.microsoft.com/office/drawing/2014/main" id="{98004CAE-4851-4A00-A20F-815ADDFEE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1" y="1583"/>
              <a:ext cx="48" cy="27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kumimoji="1" lang="es-ES" sz="1400">
                <a:solidFill>
                  <a:schemeClr val="accent6">
                    <a:lumMod val="75000"/>
                  </a:schemeClr>
                </a:solidFill>
                <a:latin typeface="Arial" charset="0"/>
              </a:endParaRPr>
            </a:p>
          </p:txBody>
        </p:sp>
        <p:sp>
          <p:nvSpPr>
            <p:cNvPr id="42" name="Text Box 1066">
              <a:extLst>
                <a:ext uri="{FF2B5EF4-FFF2-40B4-BE49-F238E27FC236}">
                  <a16:creationId xmlns:a16="http://schemas.microsoft.com/office/drawing/2014/main" id="{D507FDFF-B2A6-46E0-AC51-07C24A3371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3" y="3601"/>
              <a:ext cx="99" cy="27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s-ES_tradnl" sz="1400">
                  <a:solidFill>
                    <a:schemeClr val="accent6">
                      <a:lumMod val="75000"/>
                    </a:schemeClr>
                  </a:solidFill>
                  <a:latin typeface="Arial" charset="0"/>
                </a:rPr>
                <a:t>10</a:t>
              </a:r>
              <a:endParaRPr kumimoji="1" lang="es-ES" sz="1400">
                <a:solidFill>
                  <a:schemeClr val="accent6">
                    <a:lumMod val="75000"/>
                  </a:schemeClr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1588211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322</TotalTime>
  <Words>734</Words>
  <Application>Microsoft Office PowerPoint</Application>
  <PresentationFormat>Panorámica</PresentationFormat>
  <Paragraphs>181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Century Gothic</vt:lpstr>
      <vt:lpstr>Wingdings 3</vt:lpstr>
      <vt:lpstr>Sector</vt:lpstr>
      <vt:lpstr>Intercambio gaseoso insuficiencia respiratoria  oxigenoterapia </vt:lpstr>
      <vt:lpstr>Presentación de PowerPoint</vt:lpstr>
      <vt:lpstr>Presentación de PowerPoint</vt:lpstr>
      <vt:lpstr>FUNCION PULMONAR INTERCAMBIO DE O2 Y CO2 </vt:lpstr>
      <vt:lpstr>  necesidad de O2 suplementario para PaO2 &gt; 60  Sujeto sano en posición supino PaO2 = 103,5 - (0,4 * edad)  </vt:lpstr>
      <vt:lpstr>Evaluación clínica del intercambio pulmonar de gases </vt:lpstr>
      <vt:lpstr>Presentación de PowerPoint</vt:lpstr>
      <vt:lpstr>Presentación de PowerPoint</vt:lpstr>
      <vt:lpstr>paco2</vt:lpstr>
      <vt:lpstr>LA VA AUMENTA DE VERTICE A BASE LA Q AUMENTA DE VERTICE A BASE  LA Q ES &lt; QUE LA VA EN EL VERTICE LA Q ES &gt; QUE LA VA EN LA BASE</vt:lpstr>
      <vt:lpstr>Presentación de PowerPoint</vt:lpstr>
      <vt:lpstr>Presentación de PowerPoint</vt:lpstr>
      <vt:lpstr>Presentación de PowerPoint</vt:lpstr>
      <vt:lpstr>Presentación de PowerPoint</vt:lpstr>
      <vt:lpstr>   HIPOVENTILACION      SHUNT       DESEQUILIBRIo TRASTORNO                                                                VA/Q           DIFUSION  EPOC  POSIBLE            NO                            SI               NO  ASMA  NO                        NO                                SI               NO  FIBROSIS  NO                         NO                            SI               SI  LPA/SDRA NO                    SI                              POSIBLE         NO  NEUMONIA        NO                SI                               SI                 NO   SAOS  SI                        NO                              NO                NO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Intercambio gaseoso insuficiencia respiratoria  oxigenoterapia</dc:title>
  <dc:creator>mario zabolewicz</dc:creator>
  <cp:lastModifiedBy>mario zabolewicz</cp:lastModifiedBy>
  <cp:revision>13</cp:revision>
  <dcterms:created xsi:type="dcterms:W3CDTF">2024-05-09T20:30:41Z</dcterms:created>
  <dcterms:modified xsi:type="dcterms:W3CDTF">2024-05-12T23:56:42Z</dcterms:modified>
</cp:coreProperties>
</file>