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" y="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D9A82-2C0A-4AF4-B8EA-78BA74CE6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546848"/>
            <a:ext cx="8825658" cy="1748117"/>
          </a:xfrm>
        </p:spPr>
        <p:txBody>
          <a:bodyPr/>
          <a:lstStyle/>
          <a:p>
            <a:r>
              <a:rPr lang="es-ES" dirty="0"/>
              <a:t>PACIENTE CRITICO </a:t>
            </a:r>
            <a:endParaRPr lang="es-UY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8CBACD-579D-4C71-8231-B0A1921DD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940424"/>
            <a:ext cx="8825658" cy="2698376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                          </a:t>
            </a:r>
            <a:r>
              <a:rPr lang="es-ES" dirty="0" err="1"/>
              <a:t>Definicion</a:t>
            </a:r>
            <a:r>
              <a:rPr lang="es-ES" dirty="0"/>
              <a:t> </a:t>
            </a:r>
          </a:p>
          <a:p>
            <a:r>
              <a:rPr lang="es-ES" dirty="0"/>
              <a:t>                          </a:t>
            </a:r>
            <a:r>
              <a:rPr lang="es-ES" dirty="0" err="1"/>
              <a:t>Caracteristicas</a:t>
            </a:r>
            <a:r>
              <a:rPr lang="es-ES" dirty="0"/>
              <a:t> clínicas </a:t>
            </a:r>
          </a:p>
          <a:p>
            <a:r>
              <a:rPr lang="es-ES" dirty="0"/>
              <a:t>                          Criterios clínicos de ingreso (priorización ) </a:t>
            </a:r>
          </a:p>
          <a:p>
            <a:endParaRPr lang="es-UY" dirty="0"/>
          </a:p>
          <a:p>
            <a:endParaRPr lang="es-UY" dirty="0"/>
          </a:p>
          <a:p>
            <a:endParaRPr lang="es-UY" dirty="0"/>
          </a:p>
          <a:p>
            <a:r>
              <a:rPr lang="es-UY" dirty="0"/>
              <a:t>                                                                             </a:t>
            </a:r>
            <a:r>
              <a:rPr lang="es-UY" dirty="0" err="1"/>
              <a:t>Dr</a:t>
            </a:r>
            <a:r>
              <a:rPr lang="es-UY" dirty="0"/>
              <a:t> Mario zabolewicz </a:t>
            </a:r>
          </a:p>
        </p:txBody>
      </p:sp>
    </p:spTree>
    <p:extLst>
      <p:ext uri="{BB962C8B-B14F-4D97-AF65-F5344CB8AC3E}">
        <p14:creationId xmlns:p14="http://schemas.microsoft.com/office/powerpoint/2010/main" val="884054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20C16-4555-43F1-8A84-2D5B7507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5581"/>
          </a:xfrm>
        </p:spPr>
        <p:txBody>
          <a:bodyPr/>
          <a:lstStyle/>
          <a:p>
            <a:r>
              <a:rPr lang="es-ES" dirty="0"/>
              <a:t>Criterios de ingreso 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309D6E-16AF-4FAE-BE63-3686B1DAD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78424"/>
            <a:ext cx="8946541" cy="4869975"/>
          </a:xfrm>
        </p:spPr>
        <p:txBody>
          <a:bodyPr>
            <a:normAutofit/>
          </a:bodyPr>
          <a:lstStyle/>
          <a:p>
            <a:r>
              <a:rPr lang="es-ES" sz="3200" dirty="0"/>
              <a:t>TIPO III</a:t>
            </a:r>
          </a:p>
          <a:p>
            <a:r>
              <a:rPr lang="es-ES" sz="3200" dirty="0"/>
              <a:t>Pacientes con comorbilidad que presentan descompensación de su enfermedad de base u otra enfermedad que pueden recibir tratamiento con el objetivo de lograr compensación del evento agudo pero con limitación al esfuerzo terapéutico( cierta expectativa de reversibilidad ) </a:t>
            </a:r>
            <a:endParaRPr lang="es-UY" sz="3200" dirty="0"/>
          </a:p>
        </p:txBody>
      </p:sp>
    </p:spTree>
    <p:extLst>
      <p:ext uri="{BB962C8B-B14F-4D97-AF65-F5344CB8AC3E}">
        <p14:creationId xmlns:p14="http://schemas.microsoft.com/office/powerpoint/2010/main" val="199554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BE129-3F38-4B75-BD16-6681F930D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6524"/>
          </a:xfrm>
        </p:spPr>
        <p:txBody>
          <a:bodyPr/>
          <a:lstStyle/>
          <a:p>
            <a:r>
              <a:rPr lang="es-ES" dirty="0"/>
              <a:t>Criterios de ingreso 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51515D-D065-4236-82F8-0FA95776D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05720"/>
            <a:ext cx="8946541" cy="4842680"/>
          </a:xfrm>
        </p:spPr>
        <p:txBody>
          <a:bodyPr>
            <a:normAutofit/>
          </a:bodyPr>
          <a:lstStyle/>
          <a:p>
            <a:r>
              <a:rPr lang="es-ES" sz="3200" dirty="0"/>
              <a:t>TIPO IV</a:t>
            </a:r>
          </a:p>
          <a:p>
            <a:r>
              <a:rPr lang="es-ES" sz="3200" dirty="0"/>
              <a:t>Son pacientes no apropiados para cuidados en terapia intensiva ya sea por la baja complejidad de los cuidados requeridos para el tratamiento de su patología o por estar en la etapa terminal de una enfermedad conocida previamente </a:t>
            </a:r>
            <a:endParaRPr lang="es-UY" sz="3200" dirty="0"/>
          </a:p>
        </p:txBody>
      </p:sp>
    </p:spTree>
    <p:extLst>
      <p:ext uri="{BB962C8B-B14F-4D97-AF65-F5344CB8AC3E}">
        <p14:creationId xmlns:p14="http://schemas.microsoft.com/office/powerpoint/2010/main" val="376720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6EE6E3-7842-4B48-BEB4-79A78605C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85800"/>
          </a:xfrm>
        </p:spPr>
        <p:txBody>
          <a:bodyPr/>
          <a:lstStyle/>
          <a:p>
            <a:r>
              <a:rPr lang="es-ES" dirty="0"/>
              <a:t>DEFINICION  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F3D0E4-BF7F-43A2-8564-075D22D1A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69493"/>
            <a:ext cx="8946541" cy="4678906"/>
          </a:xfrm>
        </p:spPr>
        <p:txBody>
          <a:bodyPr>
            <a:normAutofit/>
          </a:bodyPr>
          <a:lstStyle/>
          <a:p>
            <a:r>
              <a:rPr lang="es-ES" sz="3600" dirty="0"/>
              <a:t>El PC es definido por la Sociedad Americana de Medicina Intensiva , como aquel que se encuentra fisiológicamente inestable , que requiere soporte vital avanzado y una evaluación clínica estrecha con ajustes continuos de terapia según evolución </a:t>
            </a:r>
            <a:endParaRPr lang="es-UY" sz="3600" dirty="0"/>
          </a:p>
        </p:txBody>
      </p:sp>
    </p:spTree>
    <p:extLst>
      <p:ext uri="{BB962C8B-B14F-4D97-AF65-F5344CB8AC3E}">
        <p14:creationId xmlns:p14="http://schemas.microsoft.com/office/powerpoint/2010/main" val="137284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3EF6-E7D0-4112-899E-99C038119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4763"/>
          </a:xfrm>
        </p:spPr>
        <p:txBody>
          <a:bodyPr/>
          <a:lstStyle/>
          <a:p>
            <a:r>
              <a:rPr lang="es-ES" dirty="0"/>
              <a:t>DEFINICION II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A35E97-A8DA-473E-95AC-7F36BAAF9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87356"/>
            <a:ext cx="8946541" cy="5217926"/>
          </a:xfrm>
        </p:spPr>
        <p:txBody>
          <a:bodyPr>
            <a:normAutofit fontScale="62500" lnSpcReduction="20000"/>
          </a:bodyPr>
          <a:lstStyle/>
          <a:p>
            <a:r>
              <a:rPr lang="es-ES" sz="4600" dirty="0"/>
              <a:t>Defino como PC a aquel individuo que , por padecer una </a:t>
            </a:r>
            <a:r>
              <a:rPr lang="es-ES" sz="4600" b="1" dirty="0"/>
              <a:t>enfermedad aguda o una reagudización de una enfermedad crónica</a:t>
            </a:r>
            <a:r>
              <a:rPr lang="es-ES" sz="4600" dirty="0"/>
              <a:t>, </a:t>
            </a:r>
            <a:r>
              <a:rPr lang="es-ES" sz="4600" b="1" dirty="0"/>
              <a:t>manifiesta signos y síntomas que </a:t>
            </a:r>
            <a:r>
              <a:rPr lang="es-ES" sz="4600" dirty="0"/>
              <a:t>, en su conjunto, expresan la máxima respuesta posible de su organismo ante la agresión sufrida.</a:t>
            </a:r>
          </a:p>
          <a:p>
            <a:pPr marL="0" indent="0">
              <a:buNone/>
            </a:pPr>
            <a:r>
              <a:rPr lang="es-ES" sz="4600" dirty="0"/>
              <a:t>   Todo esto en presencia de otro individuo que     es   capaz </a:t>
            </a:r>
            <a:r>
              <a:rPr lang="es-ES" sz="4600" b="1" dirty="0"/>
              <a:t>de interpretar estas manifestaciones </a:t>
            </a:r>
          </a:p>
          <a:p>
            <a:pPr marL="0" indent="0">
              <a:buNone/>
            </a:pPr>
            <a:endParaRPr lang="es-ES" sz="4600" b="1" dirty="0"/>
          </a:p>
          <a:p>
            <a:pPr marL="0" indent="0">
              <a:buNone/>
            </a:pPr>
            <a:r>
              <a:rPr lang="es-ES" sz="2600" dirty="0"/>
              <a:t>                                                                           </a:t>
            </a:r>
          </a:p>
          <a:p>
            <a:pPr marL="0" indent="0">
              <a:buNone/>
            </a:pPr>
            <a:r>
              <a:rPr lang="es-ES" sz="2600" dirty="0"/>
              <a:t>                                                                            HPC( Hospital Privado de la Comunidad )</a:t>
            </a:r>
          </a:p>
          <a:p>
            <a:pPr marL="0" indent="0">
              <a:buNone/>
            </a:pPr>
            <a:r>
              <a:rPr lang="es-ES" sz="2600" dirty="0"/>
              <a:t>                                                                                       </a:t>
            </a:r>
            <a:r>
              <a:rPr lang="es-ES" sz="2600" dirty="0" err="1"/>
              <a:t>Dr</a:t>
            </a:r>
            <a:r>
              <a:rPr lang="es-ES" sz="2600" dirty="0"/>
              <a:t> </a:t>
            </a:r>
            <a:r>
              <a:rPr lang="es-ES" sz="2600" dirty="0" err="1"/>
              <a:t>Elsio</a:t>
            </a:r>
            <a:r>
              <a:rPr lang="es-ES" sz="2600" dirty="0"/>
              <a:t> </a:t>
            </a:r>
            <a:r>
              <a:rPr lang="es-ES" sz="2600" dirty="0" err="1"/>
              <a:t>Turchetto</a:t>
            </a:r>
            <a:endParaRPr lang="es-ES" sz="2600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8660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1EA50-D928-49CE-9488-2080A800F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66398"/>
          </a:xfrm>
        </p:spPr>
        <p:txBody>
          <a:bodyPr/>
          <a:lstStyle/>
          <a:p>
            <a:r>
              <a:rPr lang="es-ES" dirty="0"/>
              <a:t>PACIENTE CRITICO III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A9F1FF-7100-40D7-AC25-2BC013497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790" y="1119116"/>
            <a:ext cx="10087852" cy="5286165"/>
          </a:xfrm>
        </p:spPr>
        <p:txBody>
          <a:bodyPr>
            <a:noAutofit/>
          </a:bodyPr>
          <a:lstStyle/>
          <a:p>
            <a:r>
              <a:rPr lang="es-ES" sz="2800" dirty="0"/>
              <a:t>El concepto de PC engloba a todo aquel </a:t>
            </a:r>
            <a:r>
              <a:rPr lang="es-ES" sz="2800" dirty="0" err="1"/>
              <a:t>pte</a:t>
            </a:r>
            <a:r>
              <a:rPr lang="es-ES" sz="2800" dirty="0"/>
              <a:t> que precisa unos cuidados de enfermería </a:t>
            </a:r>
            <a:r>
              <a:rPr lang="es-ES" sz="2800" b="1" dirty="0"/>
              <a:t>meticulosos y especiales </a:t>
            </a:r>
            <a:r>
              <a:rPr lang="es-ES" sz="2800" dirty="0"/>
              <a:t>debidos a su estado vital comprometido.</a:t>
            </a:r>
          </a:p>
          <a:p>
            <a:r>
              <a:rPr lang="es-ES" sz="2800" dirty="0"/>
              <a:t>En otros enfermos puede limitarse la patología a determinados órganos o sistemas, pero en estos </a:t>
            </a:r>
            <a:r>
              <a:rPr lang="es-ES" sz="2800" dirty="0" err="1"/>
              <a:t>pte</a:t>
            </a:r>
            <a:r>
              <a:rPr lang="es-ES" sz="2800" dirty="0"/>
              <a:t> las alteraciones irán desarrollándose en conjunto, o en cascada, con lo cual la anticipación a este empeoramiento, y el </a:t>
            </a:r>
            <a:r>
              <a:rPr lang="es-ES" sz="2800" b="1" dirty="0"/>
              <a:t>conocimiento fisiológico de los mecanismos homeostáticos y patológicos</a:t>
            </a:r>
            <a:r>
              <a:rPr lang="es-ES" sz="2800" dirty="0"/>
              <a:t>, pueden hacernos anticipar a estas respuestas para evitar la progresión de la enfermedad.</a:t>
            </a:r>
          </a:p>
          <a:p>
            <a:pPr marL="0" indent="0">
              <a:buNone/>
            </a:pPr>
            <a:r>
              <a:rPr lang="es-ES" sz="2800" dirty="0"/>
              <a:t> </a:t>
            </a: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114371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3E7261-A1E0-4CBB-9704-6E41FEE25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93694"/>
          </a:xfrm>
        </p:spPr>
        <p:txBody>
          <a:bodyPr/>
          <a:lstStyle/>
          <a:p>
            <a:r>
              <a:rPr lang="es-ES" dirty="0"/>
              <a:t>PACIENTE CRITICO III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C10090-01D1-4FDF-83FD-931E78FD2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05718"/>
            <a:ext cx="10442577" cy="4999563"/>
          </a:xfrm>
        </p:spPr>
        <p:txBody>
          <a:bodyPr>
            <a:normAutofit/>
          </a:bodyPr>
          <a:lstStyle/>
          <a:p>
            <a:r>
              <a:rPr lang="es-ES" sz="2400" dirty="0"/>
              <a:t>La atención de pacientes con patología grave es frecuente en </a:t>
            </a:r>
            <a:r>
              <a:rPr lang="es-ES" sz="2400" b="1" dirty="0"/>
              <a:t>diferentes servicios </a:t>
            </a:r>
            <a:r>
              <a:rPr lang="es-ES" sz="2400" dirty="0"/>
              <a:t>ya sean estos especializados ( UCI, BQ,SEH) o no ( internación , centros de salud) </a:t>
            </a:r>
          </a:p>
          <a:p>
            <a:r>
              <a:rPr lang="es-ES" sz="2400" dirty="0"/>
              <a:t>Muchas de las habilidades adquiridas por el profesional de enfermería se quedan anticuadas y es preciso renovarlas mediante el </a:t>
            </a:r>
            <a:r>
              <a:rPr lang="es-ES" sz="2400" b="1" dirty="0"/>
              <a:t>continuo reciclaje </a:t>
            </a:r>
            <a:r>
              <a:rPr lang="es-ES" sz="2400" dirty="0"/>
              <a:t>.</a:t>
            </a:r>
          </a:p>
          <a:p>
            <a:r>
              <a:rPr lang="es-ES" sz="2400" dirty="0" err="1"/>
              <a:t>Ademas</a:t>
            </a:r>
            <a:r>
              <a:rPr lang="es-ES" sz="2400" dirty="0"/>
              <a:t> , la patología critica engloba todas las especialidades puesto que son subsidiarios de la reanimación tanto pacientes con patología cardiaca, medica o quirúrgica con un único factor en </a:t>
            </a:r>
            <a:r>
              <a:rPr lang="es-ES" sz="2400" dirty="0" err="1"/>
              <a:t>común:</a:t>
            </a:r>
            <a:r>
              <a:rPr lang="es-ES" sz="2400" b="1" dirty="0" err="1"/>
              <a:t>la</a:t>
            </a:r>
            <a:r>
              <a:rPr lang="es-ES" sz="2400" b="1" dirty="0"/>
              <a:t> necesidad imperiosa y urgente de realizar una adecuada y precoz asistencia </a:t>
            </a:r>
            <a:r>
              <a:rPr lang="es-ES" sz="2400" dirty="0"/>
              <a:t>.</a:t>
            </a:r>
          </a:p>
          <a:p>
            <a:pPr marL="0" indent="0">
              <a:buNone/>
            </a:pPr>
            <a:r>
              <a:rPr lang="es-ES" sz="1600" dirty="0"/>
              <a:t>                                    </a:t>
            </a:r>
            <a:r>
              <a:rPr lang="es-ES" sz="1600" dirty="0" err="1"/>
              <a:t>Rev</a:t>
            </a:r>
            <a:r>
              <a:rPr lang="es-ES" sz="1600" dirty="0"/>
              <a:t> </a:t>
            </a:r>
            <a:r>
              <a:rPr lang="es-ES" sz="1600" dirty="0" err="1"/>
              <a:t>Enf</a:t>
            </a:r>
            <a:r>
              <a:rPr lang="es-ES" sz="1600" dirty="0"/>
              <a:t>, Consejo </a:t>
            </a:r>
            <a:r>
              <a:rPr lang="es-ES" sz="1600" dirty="0" err="1"/>
              <a:t>Catalan</a:t>
            </a:r>
            <a:r>
              <a:rPr lang="es-ES" sz="1600" dirty="0"/>
              <a:t> de formación continuada de los profesionales sanitarios </a:t>
            </a:r>
            <a:endParaRPr lang="es-UY" sz="1600" dirty="0"/>
          </a:p>
        </p:txBody>
      </p:sp>
    </p:spTree>
    <p:extLst>
      <p:ext uri="{BB962C8B-B14F-4D97-AF65-F5344CB8AC3E}">
        <p14:creationId xmlns:p14="http://schemas.microsoft.com/office/powerpoint/2010/main" val="246412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6B24E3-8FF2-4F10-A1C7-DB20DFBCE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1933"/>
          </a:xfrm>
        </p:spPr>
        <p:txBody>
          <a:bodyPr/>
          <a:lstStyle/>
          <a:p>
            <a:r>
              <a:rPr lang="es-ES" dirty="0" err="1"/>
              <a:t>Caracteristicas</a:t>
            </a:r>
            <a:r>
              <a:rPr lang="es-ES" dirty="0"/>
              <a:t> clínicas 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445E8C-7E96-42C3-93D9-095E2AEF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74208"/>
            <a:ext cx="9404723" cy="4474191"/>
          </a:xfrm>
        </p:spPr>
        <p:txBody>
          <a:bodyPr>
            <a:normAutofit/>
          </a:bodyPr>
          <a:lstStyle/>
          <a:p>
            <a:r>
              <a:rPr lang="es-ES" sz="3200" dirty="0"/>
              <a:t>Por lo antes definido </a:t>
            </a:r>
          </a:p>
          <a:p>
            <a:r>
              <a:rPr lang="es-ES" sz="3200" dirty="0"/>
              <a:t>Podemos afirmas ,que el paciente critico es aquel que se encuentra en una situación clínica, en la cual se ven alteradas una o varias funciones / sistemas vitales ( fisiológico mayores ) exponiéndolo así a un potencial o real compromiso vital ( paciente critico o potencialmente critico ) </a:t>
            </a:r>
            <a:endParaRPr lang="es-UY" sz="3200" dirty="0"/>
          </a:p>
        </p:txBody>
      </p:sp>
    </p:spTree>
    <p:extLst>
      <p:ext uri="{BB962C8B-B14F-4D97-AF65-F5344CB8AC3E}">
        <p14:creationId xmlns:p14="http://schemas.microsoft.com/office/powerpoint/2010/main" val="148599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F4408-E6A1-4F90-8F17-F3A041327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172"/>
          </a:xfrm>
        </p:spPr>
        <p:txBody>
          <a:bodyPr/>
          <a:lstStyle/>
          <a:p>
            <a:r>
              <a:rPr lang="es-ES" dirty="0" err="1"/>
              <a:t>Caracteristicas</a:t>
            </a:r>
            <a:r>
              <a:rPr lang="es-ES" dirty="0"/>
              <a:t> clínicas II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5D6FD6-857B-4ABF-A7DE-ACACBB5F0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78424"/>
            <a:ext cx="9787601" cy="4869975"/>
          </a:xfrm>
        </p:spPr>
        <p:txBody>
          <a:bodyPr>
            <a:normAutofit/>
          </a:bodyPr>
          <a:lstStyle/>
          <a:p>
            <a:r>
              <a:rPr lang="es-ES" sz="3200" dirty="0"/>
              <a:t>Inestabilidad / seudo estabilidad </a:t>
            </a:r>
          </a:p>
          <a:p>
            <a:r>
              <a:rPr lang="es-ES" sz="3200" dirty="0"/>
              <a:t>Complejidad </a:t>
            </a:r>
          </a:p>
          <a:p>
            <a:r>
              <a:rPr lang="es-ES" sz="3200" dirty="0"/>
              <a:t>Vulnerabilidad</a:t>
            </a:r>
          </a:p>
          <a:p>
            <a:r>
              <a:rPr lang="es-ES" sz="3200" dirty="0"/>
              <a:t>Tenemos que tener capacidad de predicción </a:t>
            </a:r>
          </a:p>
          <a:p>
            <a:r>
              <a:rPr lang="es-ES" sz="3200" dirty="0"/>
              <a:t>Disponibilidad de recursos( GESTION ,ADM) </a:t>
            </a:r>
          </a:p>
          <a:p>
            <a:r>
              <a:rPr lang="es-ES" sz="3200" dirty="0"/>
              <a:t>Presencia ( estar presentes en el cuidados y toma de decisiones)</a:t>
            </a:r>
            <a:endParaRPr lang="es-UY" sz="3200" dirty="0"/>
          </a:p>
        </p:txBody>
      </p:sp>
    </p:spTree>
    <p:extLst>
      <p:ext uri="{BB962C8B-B14F-4D97-AF65-F5344CB8AC3E}">
        <p14:creationId xmlns:p14="http://schemas.microsoft.com/office/powerpoint/2010/main" val="1920473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16199-9078-4048-90C7-2D0778EC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5581"/>
          </a:xfrm>
        </p:spPr>
        <p:txBody>
          <a:bodyPr/>
          <a:lstStyle/>
          <a:p>
            <a:r>
              <a:rPr lang="es-ES" dirty="0"/>
              <a:t>Criterios de Ingreso( PRIORIZACION)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6E17D1-21B6-4C19-964E-75F145014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Tipo I</a:t>
            </a:r>
          </a:p>
          <a:p>
            <a:r>
              <a:rPr lang="es-ES" sz="3200" dirty="0"/>
              <a:t>Son pacientes estables o inestables con necesidad de monitoreo continuo y /o tratamiento que no puede ser entregado  a sala de moderados o que presentan descompensación aguda que requiere de asistencia inmediata ( post operatorios, </a:t>
            </a:r>
            <a:r>
              <a:rPr lang="es-ES" sz="3200" dirty="0" err="1"/>
              <a:t>insu</a:t>
            </a:r>
            <a:r>
              <a:rPr lang="es-ES" sz="3200" dirty="0"/>
              <a:t> </a:t>
            </a:r>
            <a:r>
              <a:rPr lang="es-ES" sz="3200" dirty="0" err="1"/>
              <a:t>resp</a:t>
            </a:r>
            <a:r>
              <a:rPr lang="es-ES" sz="3200" dirty="0"/>
              <a:t>, shock , </a:t>
            </a:r>
            <a:r>
              <a:rPr lang="es-ES" sz="3200" dirty="0" err="1"/>
              <a:t>ect</a:t>
            </a:r>
            <a:r>
              <a:rPr lang="es-ES" sz="3200" dirty="0"/>
              <a:t>) </a:t>
            </a:r>
            <a:endParaRPr lang="es-UY" sz="3200" dirty="0"/>
          </a:p>
        </p:txBody>
      </p:sp>
    </p:spTree>
    <p:extLst>
      <p:ext uri="{BB962C8B-B14F-4D97-AF65-F5344CB8AC3E}">
        <p14:creationId xmlns:p14="http://schemas.microsoft.com/office/powerpoint/2010/main" val="244725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52F5F5-5EF0-48C2-B3BA-8613F6801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5581"/>
          </a:xfrm>
        </p:spPr>
        <p:txBody>
          <a:bodyPr/>
          <a:lstStyle/>
          <a:p>
            <a:r>
              <a:rPr lang="es-ES" dirty="0"/>
              <a:t>Criterios de ingreso 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2676A2-72BD-4F78-8C51-C025CCBED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14902"/>
            <a:ext cx="8946541" cy="4733498"/>
          </a:xfrm>
        </p:spPr>
        <p:txBody>
          <a:bodyPr/>
          <a:lstStyle/>
          <a:p>
            <a:r>
              <a:rPr lang="es-ES" dirty="0"/>
              <a:t>TIPO II</a:t>
            </a:r>
          </a:p>
          <a:p>
            <a:r>
              <a:rPr lang="es-ES" sz="3200" dirty="0"/>
              <a:t>Paciente con comorbilidad y sin indicación de limitación del esfuerzo terapéutico , quienes han desarrollado una descompensación de su enfermedad y requieren monitoreo continuo o con comorbilidad o deterioro basal que han requerido o necesitaran mayor complejidad terapéutica ( cirugía, </a:t>
            </a:r>
            <a:r>
              <a:rPr lang="es-ES" sz="3200" dirty="0" err="1"/>
              <a:t>etc</a:t>
            </a:r>
            <a:r>
              <a:rPr lang="es-ES" sz="3200" dirty="0"/>
              <a:t>) </a:t>
            </a:r>
            <a:endParaRPr lang="es-UY" sz="3200" dirty="0"/>
          </a:p>
        </p:txBody>
      </p:sp>
    </p:spTree>
    <p:extLst>
      <p:ext uri="{BB962C8B-B14F-4D97-AF65-F5344CB8AC3E}">
        <p14:creationId xmlns:p14="http://schemas.microsoft.com/office/powerpoint/2010/main" val="35890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83</TotalTime>
  <Words>615</Words>
  <Application>Microsoft Office PowerPoint</Application>
  <PresentationFormat>Panorámica</PresentationFormat>
  <Paragraphs>48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PACIENTE CRITICO </vt:lpstr>
      <vt:lpstr>DEFINICION  </vt:lpstr>
      <vt:lpstr>DEFINICION II</vt:lpstr>
      <vt:lpstr>PACIENTE CRITICO III</vt:lpstr>
      <vt:lpstr>PACIENTE CRITICO III</vt:lpstr>
      <vt:lpstr>Caracteristicas clínicas </vt:lpstr>
      <vt:lpstr>Caracteristicas clínicas II</vt:lpstr>
      <vt:lpstr>Criterios de Ingreso( PRIORIZACION)</vt:lpstr>
      <vt:lpstr>Criterios de ingreso </vt:lpstr>
      <vt:lpstr>Criterios de ingreso </vt:lpstr>
      <vt:lpstr>Criterios de ingreso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PACIENTE CRITICO </dc:title>
  <dc:creator>mario zabolewicz</dc:creator>
  <cp:lastModifiedBy>mario zabolewicz</cp:lastModifiedBy>
  <cp:revision>1</cp:revision>
  <dcterms:created xsi:type="dcterms:W3CDTF">2024-05-05T21:35:57Z</dcterms:created>
  <dcterms:modified xsi:type="dcterms:W3CDTF">2024-05-05T22:59:52Z</dcterms:modified>
</cp:coreProperties>
</file>